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Caveat"/>
      <p:regular r:id="rId24"/>
      <p:bold r:id="rId25"/>
    </p:embeddedFon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Cavea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font" Target="fonts/Caveat-bold.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90cf97bf6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90cf97bf6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90cf97bf6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90cf97bf6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910c3381e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910c3381e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90f48374a7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90f48374a7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90cbaaa4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90cbaaa4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90f48374a7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90f48374a7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90cf97bf6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90cf97bf6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90f48374a7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90f48374a7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90cbaaa44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90cbaaa44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90f48374a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90f48374a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90f48374a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90f48374a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90f48374a7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90f48374a7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90cf97bf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90cf97bf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90f48374a7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90f48374a7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90cf97bf6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90cf97bf6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90cf97bf6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90cf97bf6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90cf97bf62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90cf97bf62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9.jpg"/><Relationship Id="rId5"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jp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jp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slide" Target="/ppt/slides/slide7.xml"/><Relationship Id="rId5"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jpg"/><Relationship Id="rId4" Type="http://schemas.openxmlformats.org/officeDocument/2006/relationships/image" Target="../media/image1.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19.jpg"/><Relationship Id="rId8" Type="http://schemas.openxmlformats.org/officeDocument/2006/relationships/slide" Target="/ppt/slides/slide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jp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0" y="1270075"/>
            <a:ext cx="9144000" cy="1349100"/>
          </a:xfrm>
          <a:prstGeom prst="rect">
            <a:avLst/>
          </a:prstGeom>
          <a:no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500"/>
              <a:t>Analyzing Regional Job Trends </a:t>
            </a:r>
            <a:endParaRPr b="1" sz="2500"/>
          </a:p>
          <a:p>
            <a:pPr indent="0" lvl="0" marL="0" rtl="0" algn="ctr">
              <a:spcBef>
                <a:spcPts val="0"/>
              </a:spcBef>
              <a:spcAft>
                <a:spcPts val="0"/>
              </a:spcAft>
              <a:buSzPts val="990"/>
              <a:buNone/>
            </a:pPr>
            <a:r>
              <a:rPr b="1" lang="en" sz="2500"/>
              <a:t>Across Industry Sectors in the United States</a:t>
            </a:r>
            <a:endParaRPr b="1" sz="2500"/>
          </a:p>
        </p:txBody>
      </p:sp>
      <p:pic>
        <p:nvPicPr>
          <p:cNvPr id="55" name="Google Shape;55;p13"/>
          <p:cNvPicPr preferRelativeResize="0"/>
          <p:nvPr/>
        </p:nvPicPr>
        <p:blipFill rotWithShape="1">
          <a:blip r:embed="rId4">
            <a:alphaModFix/>
          </a:blip>
          <a:srcRect b="17663" l="0" r="0" t="54449"/>
          <a:stretch/>
        </p:blipFill>
        <p:spPr>
          <a:xfrm>
            <a:off x="0" y="3719825"/>
            <a:ext cx="9144003" cy="1434349"/>
          </a:xfrm>
          <a:prstGeom prst="rect">
            <a:avLst/>
          </a:prstGeom>
          <a:noFill/>
          <a:ln>
            <a:noFill/>
          </a:ln>
          <a:effectLst>
            <a:outerShdw blurRad="57150" rotWithShape="0" algn="bl" dir="5400000" dist="47625">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2"/>
          <p:cNvPicPr preferRelativeResize="0"/>
          <p:nvPr/>
        </p:nvPicPr>
        <p:blipFill>
          <a:blip r:embed="rId3">
            <a:alphaModFix/>
          </a:blip>
          <a:stretch>
            <a:fillRect/>
          </a:stretch>
        </p:blipFill>
        <p:spPr>
          <a:xfrm>
            <a:off x="258150" y="845550"/>
            <a:ext cx="3679726" cy="2724297"/>
          </a:xfrm>
          <a:prstGeom prst="rect">
            <a:avLst/>
          </a:prstGeom>
          <a:noFill/>
          <a:ln>
            <a:noFill/>
          </a:ln>
        </p:spPr>
      </p:pic>
      <p:pic>
        <p:nvPicPr>
          <p:cNvPr id="154" name="Google Shape;154;p22"/>
          <p:cNvPicPr preferRelativeResize="0"/>
          <p:nvPr/>
        </p:nvPicPr>
        <p:blipFill>
          <a:blip r:embed="rId4">
            <a:alphaModFix/>
          </a:blip>
          <a:stretch>
            <a:fillRect/>
          </a:stretch>
        </p:blipFill>
        <p:spPr>
          <a:xfrm>
            <a:off x="4415250" y="2310950"/>
            <a:ext cx="4688476" cy="2555999"/>
          </a:xfrm>
          <a:prstGeom prst="rect">
            <a:avLst/>
          </a:prstGeom>
          <a:noFill/>
          <a:ln>
            <a:noFill/>
          </a:ln>
        </p:spPr>
      </p:pic>
      <p:pic>
        <p:nvPicPr>
          <p:cNvPr id="155" name="Google Shape;155;p22"/>
          <p:cNvPicPr preferRelativeResize="0"/>
          <p:nvPr/>
        </p:nvPicPr>
        <p:blipFill rotWithShape="1">
          <a:blip r:embed="rId5">
            <a:alphaModFix/>
          </a:blip>
          <a:srcRect b="4732" l="0" r="0" t="86996"/>
          <a:stretch/>
        </p:blipFill>
        <p:spPr>
          <a:xfrm>
            <a:off x="0" y="157300"/>
            <a:ext cx="9144003" cy="504074"/>
          </a:xfrm>
          <a:prstGeom prst="rect">
            <a:avLst/>
          </a:prstGeom>
          <a:noFill/>
          <a:ln>
            <a:noFill/>
          </a:ln>
        </p:spPr>
      </p:pic>
      <p:sp>
        <p:nvSpPr>
          <p:cNvPr id="156" name="Google Shape;156;p22"/>
          <p:cNvSpPr txBox="1"/>
          <p:nvPr/>
        </p:nvSpPr>
        <p:spPr>
          <a:xfrm>
            <a:off x="30000" y="157300"/>
            <a:ext cx="9067500" cy="44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2000">
                <a:solidFill>
                  <a:schemeClr val="dk1"/>
                </a:solidFill>
              </a:rPr>
              <a:t>Studying the effect of Economic Events on Jobs across Sectors - Part II</a:t>
            </a:r>
            <a:endParaRPr b="1" sz="2000">
              <a:solidFill>
                <a:schemeClr val="dk1"/>
              </a:solidFill>
            </a:endParaRPr>
          </a:p>
          <a:p>
            <a:pPr indent="0" lvl="0" marL="0" rtl="0" algn="l">
              <a:spcBef>
                <a:spcPts val="0"/>
              </a:spcBef>
              <a:spcAft>
                <a:spcPts val="0"/>
              </a:spcAft>
              <a:buNone/>
            </a:pPr>
            <a:r>
              <a:t/>
            </a:r>
            <a:endParaRPr b="1" sz="2000">
              <a:solidFill>
                <a:schemeClr val="dk1"/>
              </a:solidFill>
            </a:endParaRPr>
          </a:p>
        </p:txBody>
      </p:sp>
      <p:sp>
        <p:nvSpPr>
          <p:cNvPr id="157" name="Google Shape;157;p22"/>
          <p:cNvSpPr txBox="1"/>
          <p:nvPr/>
        </p:nvSpPr>
        <p:spPr>
          <a:xfrm>
            <a:off x="364050" y="3569850"/>
            <a:ext cx="3351300" cy="1434900"/>
          </a:xfrm>
          <a:prstGeom prst="rect">
            <a:avLst/>
          </a:prstGeom>
          <a:noFill/>
          <a:ln>
            <a:noFill/>
          </a:ln>
          <a:effectLst>
            <a:outerShdw blurRad="57150" rotWithShape="0" algn="bl" dir="5400000" dist="19050">
              <a:srgbClr val="000000">
                <a:alpha val="15000"/>
              </a:srgbClr>
            </a:outerShdw>
          </a:effectLst>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Clr>
                <a:schemeClr val="dk1"/>
              </a:buClr>
              <a:buSzPts val="1000"/>
              <a:buAutoNum type="arabicPeriod"/>
            </a:pPr>
            <a:r>
              <a:rPr b="1" lang="en" sz="1000">
                <a:solidFill>
                  <a:schemeClr val="dk1"/>
                </a:solidFill>
              </a:rPr>
              <a:t>High correlation</a:t>
            </a:r>
            <a:r>
              <a:rPr lang="en" sz="1000">
                <a:solidFill>
                  <a:schemeClr val="dk1"/>
                </a:solidFill>
              </a:rPr>
              <a:t> between the rate of jobs created and changes in GDP over the years 2006 to 2012. </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Stark dip in both job creation and GDP changes attributing severe </a:t>
            </a:r>
            <a:r>
              <a:rPr b="1" lang="en" sz="1000">
                <a:solidFill>
                  <a:schemeClr val="dk1"/>
                </a:solidFill>
              </a:rPr>
              <a:t>economic recession</a:t>
            </a:r>
            <a:r>
              <a:rPr lang="en" sz="1000">
                <a:solidFill>
                  <a:schemeClr val="dk1"/>
                </a:solidFill>
              </a:rPr>
              <a:t> that had a profound impact on the United States. </a:t>
            </a:r>
            <a:endParaRPr sz="1000">
              <a:solidFill>
                <a:schemeClr val="dk1"/>
              </a:solidFill>
            </a:endParaRPr>
          </a:p>
          <a:p>
            <a:pPr indent="0" lvl="0" marL="0" rtl="0" algn="l">
              <a:spcBef>
                <a:spcPts val="1200"/>
              </a:spcBef>
              <a:spcAft>
                <a:spcPts val="0"/>
              </a:spcAft>
              <a:buNone/>
            </a:pPr>
            <a:r>
              <a:t/>
            </a:r>
            <a:endParaRPr b="1" sz="1050">
              <a:solidFill>
                <a:schemeClr val="dk1"/>
              </a:solidFill>
              <a:highlight>
                <a:schemeClr val="lt1"/>
              </a:highlight>
            </a:endParaRPr>
          </a:p>
        </p:txBody>
      </p:sp>
      <p:sp>
        <p:nvSpPr>
          <p:cNvPr id="158" name="Google Shape;158;p22"/>
          <p:cNvSpPr txBox="1"/>
          <p:nvPr/>
        </p:nvSpPr>
        <p:spPr>
          <a:xfrm>
            <a:off x="4516075" y="845550"/>
            <a:ext cx="4499400" cy="1434900"/>
          </a:xfrm>
          <a:prstGeom prst="rect">
            <a:avLst/>
          </a:prstGeom>
          <a:noFill/>
          <a:ln>
            <a:noFill/>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Clr>
                <a:schemeClr val="dk1"/>
              </a:buClr>
              <a:buSzPts val="1000"/>
              <a:buAutoNum type="arabicPeriod"/>
            </a:pPr>
            <a:r>
              <a:rPr lang="en" sz="1000">
                <a:solidFill>
                  <a:schemeClr val="dk1"/>
                </a:solidFill>
              </a:rPr>
              <a:t>Top industries that bore the brunt of job losses in the US. </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Focus on the states that suffered the most significant job losses, notably </a:t>
            </a:r>
            <a:r>
              <a:rPr b="1" lang="en" sz="1000">
                <a:solidFill>
                  <a:schemeClr val="dk1"/>
                </a:solidFill>
              </a:rPr>
              <a:t>California, Texas, Florida, New York, and Illinois</a:t>
            </a:r>
            <a:r>
              <a:rPr lang="en" sz="1000">
                <a:solidFill>
                  <a:schemeClr val="dk1"/>
                </a:solidFill>
              </a:rPr>
              <a:t>.</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Notably, the industries of </a:t>
            </a:r>
            <a:r>
              <a:rPr b="1" lang="en" sz="1000">
                <a:solidFill>
                  <a:schemeClr val="dk1"/>
                </a:solidFill>
              </a:rPr>
              <a:t>Retail trade, Administrative, Professional services, Accommodation and Food Services, and Construction</a:t>
            </a:r>
            <a:r>
              <a:rPr lang="en" sz="1000">
                <a:solidFill>
                  <a:schemeClr val="dk1"/>
                </a:solidFill>
              </a:rPr>
              <a:t> emerged as the top job loss sectors.</a:t>
            </a:r>
            <a:endParaRPr sz="1000">
              <a:solidFill>
                <a:schemeClr val="dk1"/>
              </a:solidFill>
            </a:endParaRPr>
          </a:p>
          <a:p>
            <a:pPr indent="0" lvl="0" marL="457200" rtl="0" algn="l">
              <a:spcBef>
                <a:spcPts val="1200"/>
              </a:spcBef>
              <a:spcAft>
                <a:spcPts val="0"/>
              </a:spcAft>
              <a:buNone/>
            </a:pPr>
            <a:r>
              <a:t/>
            </a:r>
            <a:endParaRPr sz="1050">
              <a:solidFill>
                <a:schemeClr val="dk1"/>
              </a:solidFill>
              <a:highlight>
                <a:schemeClr val="lt1"/>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3"/>
          <p:cNvPicPr preferRelativeResize="0"/>
          <p:nvPr/>
        </p:nvPicPr>
        <p:blipFill>
          <a:blip r:embed="rId3">
            <a:alphaModFix/>
          </a:blip>
          <a:stretch>
            <a:fillRect/>
          </a:stretch>
        </p:blipFill>
        <p:spPr>
          <a:xfrm>
            <a:off x="100500" y="773875"/>
            <a:ext cx="3828276" cy="2670024"/>
          </a:xfrm>
          <a:prstGeom prst="rect">
            <a:avLst/>
          </a:prstGeom>
          <a:noFill/>
          <a:ln>
            <a:noFill/>
          </a:ln>
        </p:spPr>
      </p:pic>
      <p:pic>
        <p:nvPicPr>
          <p:cNvPr id="164" name="Google Shape;164;p23"/>
          <p:cNvPicPr preferRelativeResize="0"/>
          <p:nvPr/>
        </p:nvPicPr>
        <p:blipFill rotWithShape="1">
          <a:blip r:embed="rId4">
            <a:alphaModFix/>
          </a:blip>
          <a:srcRect b="4732" l="0" r="0" t="86996"/>
          <a:stretch/>
        </p:blipFill>
        <p:spPr>
          <a:xfrm>
            <a:off x="0" y="157300"/>
            <a:ext cx="9144003" cy="504074"/>
          </a:xfrm>
          <a:prstGeom prst="rect">
            <a:avLst/>
          </a:prstGeom>
          <a:noFill/>
          <a:ln>
            <a:noFill/>
          </a:ln>
        </p:spPr>
      </p:pic>
      <p:sp>
        <p:nvSpPr>
          <p:cNvPr id="165" name="Google Shape;165;p23"/>
          <p:cNvSpPr txBox="1"/>
          <p:nvPr/>
        </p:nvSpPr>
        <p:spPr>
          <a:xfrm>
            <a:off x="30000" y="157300"/>
            <a:ext cx="9067500" cy="448500"/>
          </a:xfrm>
          <a:prstGeom prst="rect">
            <a:avLst/>
          </a:prstGeom>
          <a:noFill/>
          <a:ln>
            <a:noFill/>
          </a:ln>
          <a:effectLst>
            <a:outerShdw blurRad="57150" rotWithShape="0" algn="bl" dir="5400000" dist="19050">
              <a:srgbClr val="000000">
                <a:alpha val="21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Effect of Firm Deaths - GDP and Employees</a:t>
            </a:r>
            <a:endParaRPr b="1" sz="2000">
              <a:solidFill>
                <a:schemeClr val="dk1"/>
              </a:solidFill>
            </a:endParaRPr>
          </a:p>
        </p:txBody>
      </p:sp>
      <p:sp>
        <p:nvSpPr>
          <p:cNvPr id="166" name="Google Shape;166;p23"/>
          <p:cNvSpPr txBox="1"/>
          <p:nvPr/>
        </p:nvSpPr>
        <p:spPr>
          <a:xfrm>
            <a:off x="260750" y="3672500"/>
            <a:ext cx="3589200" cy="323400"/>
          </a:xfrm>
          <a:prstGeom prst="rect">
            <a:avLst/>
          </a:prstGeom>
          <a:noFill/>
          <a:ln>
            <a:noFill/>
          </a:ln>
          <a:effectLst>
            <a:outerShdw blurRad="57150" rotWithShape="0" algn="bl" dir="5400000" dist="19050">
              <a:srgbClr val="000000">
                <a:alpha val="25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13A46"/>
                </a:solidFill>
              </a:rPr>
              <a:t>Firm Deaths and GDP</a:t>
            </a:r>
            <a:endParaRPr b="1">
              <a:solidFill>
                <a:srgbClr val="013A46"/>
              </a:solidFill>
            </a:endParaRPr>
          </a:p>
        </p:txBody>
      </p:sp>
      <p:sp>
        <p:nvSpPr>
          <p:cNvPr id="167" name="Google Shape;167;p23"/>
          <p:cNvSpPr txBox="1"/>
          <p:nvPr/>
        </p:nvSpPr>
        <p:spPr>
          <a:xfrm>
            <a:off x="4525700" y="773875"/>
            <a:ext cx="3929100" cy="323400"/>
          </a:xfrm>
          <a:prstGeom prst="rect">
            <a:avLst/>
          </a:prstGeom>
          <a:noFill/>
          <a:ln>
            <a:noFill/>
          </a:ln>
          <a:effectLst>
            <a:outerShdw blurRad="57150" rotWithShape="0" algn="bl" dir="5400000" dist="19050">
              <a:srgbClr val="000000">
                <a:alpha val="25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13A46"/>
                </a:solidFill>
              </a:rPr>
              <a:t>Employee Layoffs</a:t>
            </a:r>
            <a:endParaRPr b="1">
              <a:solidFill>
                <a:srgbClr val="013A46"/>
              </a:solidFill>
            </a:endParaRPr>
          </a:p>
        </p:txBody>
      </p:sp>
      <p:sp>
        <p:nvSpPr>
          <p:cNvPr id="168" name="Google Shape;168;p23"/>
          <p:cNvSpPr txBox="1"/>
          <p:nvPr/>
        </p:nvSpPr>
        <p:spPr>
          <a:xfrm>
            <a:off x="260750" y="3970900"/>
            <a:ext cx="3557700" cy="907800"/>
          </a:xfrm>
          <a:prstGeom prst="rect">
            <a:avLst/>
          </a:prstGeom>
          <a:noFill/>
          <a:ln>
            <a:noFill/>
          </a:ln>
          <a:effectLst>
            <a:outerShdw blurRad="28575" rotWithShape="0" algn="bl" dir="5400000" dist="19050">
              <a:srgbClr val="000000">
                <a:alpha val="17000"/>
              </a:srgbClr>
            </a:outerShdw>
          </a:effectLst>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In 2009 and 2020, peak firm closures (511,916) aligned with a ~4.3% GDP dip, revealing the tight link between economic health and business challenges.</a:t>
            </a:r>
            <a:endParaRPr sz="1000">
              <a:solidFill>
                <a:schemeClr val="dk1"/>
              </a:solidFill>
            </a:endParaRPr>
          </a:p>
          <a:p>
            <a:pPr indent="0" lvl="0" marL="0" rtl="0" algn="just">
              <a:spcBef>
                <a:spcPts val="0"/>
              </a:spcBef>
              <a:spcAft>
                <a:spcPts val="0"/>
              </a:spcAft>
              <a:buNone/>
            </a:pPr>
            <a:r>
              <a:t/>
            </a:r>
            <a:endParaRPr/>
          </a:p>
        </p:txBody>
      </p:sp>
      <p:sp>
        <p:nvSpPr>
          <p:cNvPr id="169" name="Google Shape;169;p23"/>
          <p:cNvSpPr txBox="1"/>
          <p:nvPr/>
        </p:nvSpPr>
        <p:spPr>
          <a:xfrm>
            <a:off x="4501825" y="1133575"/>
            <a:ext cx="4462800" cy="907800"/>
          </a:xfrm>
          <a:prstGeom prst="rect">
            <a:avLst/>
          </a:prstGeom>
          <a:noFill/>
          <a:ln>
            <a:noFill/>
          </a:ln>
          <a:effectLst>
            <a:outerShdw blurRad="57150" rotWithShape="0" algn="bl" dir="5400000" dist="19050">
              <a:srgbClr val="000000">
                <a:alpha val="25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The South region has experienced the most substantial impact in terms of business closures and employee layoffs, while the Midwest and Northeast regions have maintained stability with fewer closures and less impact on employment.</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just">
              <a:spcBef>
                <a:spcPts val="0"/>
              </a:spcBef>
              <a:spcAft>
                <a:spcPts val="0"/>
              </a:spcAft>
              <a:buNone/>
            </a:pPr>
            <a:r>
              <a:t/>
            </a:r>
            <a:endParaRPr sz="1000">
              <a:solidFill>
                <a:schemeClr val="dk1"/>
              </a:solidFill>
            </a:endParaRPr>
          </a:p>
        </p:txBody>
      </p:sp>
      <p:pic>
        <p:nvPicPr>
          <p:cNvPr id="170" name="Google Shape;170;p23"/>
          <p:cNvPicPr preferRelativeResize="0"/>
          <p:nvPr/>
        </p:nvPicPr>
        <p:blipFill>
          <a:blip r:embed="rId5">
            <a:alphaModFix/>
          </a:blip>
          <a:stretch>
            <a:fillRect/>
          </a:stretch>
        </p:blipFill>
        <p:spPr>
          <a:xfrm>
            <a:off x="5933575" y="1993875"/>
            <a:ext cx="3031049" cy="31496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4"/>
          <p:cNvPicPr preferRelativeResize="0"/>
          <p:nvPr/>
        </p:nvPicPr>
        <p:blipFill>
          <a:blip r:embed="rId3">
            <a:alphaModFix/>
          </a:blip>
          <a:stretch>
            <a:fillRect/>
          </a:stretch>
        </p:blipFill>
        <p:spPr>
          <a:xfrm>
            <a:off x="3174892" y="661375"/>
            <a:ext cx="5789735" cy="4462501"/>
          </a:xfrm>
          <a:prstGeom prst="rect">
            <a:avLst/>
          </a:prstGeom>
          <a:noFill/>
          <a:ln>
            <a:noFill/>
          </a:ln>
        </p:spPr>
      </p:pic>
      <p:sp>
        <p:nvSpPr>
          <p:cNvPr id="176" name="Google Shape;176;p24"/>
          <p:cNvSpPr txBox="1"/>
          <p:nvPr/>
        </p:nvSpPr>
        <p:spPr>
          <a:xfrm>
            <a:off x="114775" y="817825"/>
            <a:ext cx="2737200" cy="907800"/>
          </a:xfrm>
          <a:prstGeom prst="rect">
            <a:avLst/>
          </a:prstGeom>
          <a:noFill/>
          <a:ln>
            <a:noFill/>
          </a:ln>
          <a:effectLst>
            <a:outerShdw blurRad="57150" rotWithShape="0" algn="bl" dir="5400000" dist="19050">
              <a:srgbClr val="000000">
                <a:alpha val="25000"/>
              </a:srgbClr>
            </a:outerShdw>
          </a:effectLst>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100">
                <a:solidFill>
                  <a:schemeClr val="dk1"/>
                </a:solidFill>
              </a:rPr>
              <a:t>The West faced the highest layoffs (3.5% in 2002, 3.3% in 2009), while the Northeast and Midwest remained stable. Insights reveal regional disparities, urging targeted interventions.</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This is because even though South had more absolute number of layoffs, West was worst hit relatively.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spcBef>
                <a:spcPts val="0"/>
              </a:spcBef>
              <a:spcAft>
                <a:spcPts val="0"/>
              </a:spcAft>
              <a:buNone/>
            </a:pPr>
            <a:r>
              <a:t/>
            </a:r>
            <a:endParaRPr sz="1100"/>
          </a:p>
        </p:txBody>
      </p:sp>
      <p:pic>
        <p:nvPicPr>
          <p:cNvPr id="177" name="Google Shape;177;p24"/>
          <p:cNvPicPr preferRelativeResize="0"/>
          <p:nvPr/>
        </p:nvPicPr>
        <p:blipFill rotWithShape="1">
          <a:blip r:embed="rId4">
            <a:alphaModFix/>
          </a:blip>
          <a:srcRect b="4732" l="0" r="0" t="86996"/>
          <a:stretch/>
        </p:blipFill>
        <p:spPr>
          <a:xfrm>
            <a:off x="0" y="157300"/>
            <a:ext cx="9144003" cy="504074"/>
          </a:xfrm>
          <a:prstGeom prst="rect">
            <a:avLst/>
          </a:prstGeom>
          <a:noFill/>
          <a:ln>
            <a:noFill/>
          </a:ln>
        </p:spPr>
      </p:pic>
      <p:sp>
        <p:nvSpPr>
          <p:cNvPr id="178" name="Google Shape;178;p24"/>
          <p:cNvSpPr txBox="1"/>
          <p:nvPr/>
        </p:nvSpPr>
        <p:spPr>
          <a:xfrm>
            <a:off x="30000" y="157300"/>
            <a:ext cx="9067500" cy="448500"/>
          </a:xfrm>
          <a:prstGeom prst="rect">
            <a:avLst/>
          </a:prstGeom>
          <a:noFill/>
          <a:ln>
            <a:noFill/>
          </a:ln>
          <a:effectLst>
            <a:outerShdw blurRad="57150" rotWithShape="0" algn="bl" dir="5400000" dist="19050">
              <a:srgbClr val="000000">
                <a:alpha val="21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Relative Employee Layoffs Across Regions</a:t>
            </a:r>
            <a:endParaRPr b="1" sz="20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5"/>
          <p:cNvPicPr preferRelativeResize="0"/>
          <p:nvPr/>
        </p:nvPicPr>
        <p:blipFill>
          <a:blip r:embed="rId3">
            <a:alphaModFix/>
          </a:blip>
          <a:stretch>
            <a:fillRect/>
          </a:stretch>
        </p:blipFill>
        <p:spPr>
          <a:xfrm>
            <a:off x="4378450" y="347800"/>
            <a:ext cx="4447899" cy="4447899"/>
          </a:xfrm>
          <a:prstGeom prst="rect">
            <a:avLst/>
          </a:prstGeom>
          <a:noFill/>
          <a:ln>
            <a:noFill/>
          </a:ln>
        </p:spPr>
      </p:pic>
      <p:sp>
        <p:nvSpPr>
          <p:cNvPr id="184" name="Google Shape;184;p25"/>
          <p:cNvSpPr txBox="1"/>
          <p:nvPr/>
        </p:nvSpPr>
        <p:spPr>
          <a:xfrm>
            <a:off x="740775" y="1982275"/>
            <a:ext cx="3338700" cy="18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That’s OK, But……</a:t>
            </a:r>
            <a:endParaRPr b="1"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6"/>
          <p:cNvPicPr preferRelativeResize="0"/>
          <p:nvPr/>
        </p:nvPicPr>
        <p:blipFill rotWithShape="1">
          <a:blip r:embed="rId3">
            <a:alphaModFix/>
          </a:blip>
          <a:srcRect b="4732" l="0" r="0" t="86996"/>
          <a:stretch/>
        </p:blipFill>
        <p:spPr>
          <a:xfrm>
            <a:off x="0" y="157300"/>
            <a:ext cx="9144003" cy="504074"/>
          </a:xfrm>
          <a:prstGeom prst="rect">
            <a:avLst/>
          </a:prstGeom>
          <a:noFill/>
          <a:ln>
            <a:noFill/>
          </a:ln>
        </p:spPr>
      </p:pic>
      <p:sp>
        <p:nvSpPr>
          <p:cNvPr id="190" name="Google Shape;190;p26"/>
          <p:cNvSpPr txBox="1"/>
          <p:nvPr/>
        </p:nvSpPr>
        <p:spPr>
          <a:xfrm>
            <a:off x="30000" y="157300"/>
            <a:ext cx="9067500" cy="448500"/>
          </a:xfrm>
          <a:prstGeom prst="rect">
            <a:avLst/>
          </a:prstGeom>
          <a:noFill/>
          <a:ln>
            <a:noFill/>
          </a:ln>
          <a:effectLst>
            <a:outerShdw blurRad="57150" rotWithShape="0" algn="bl" dir="5400000" dist="19050">
              <a:srgbClr val="000000">
                <a:alpha val="21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2000">
                <a:solidFill>
                  <a:schemeClr val="dk1"/>
                </a:solidFill>
              </a:rPr>
              <a:t>A Deep Dive into the US Economy (2000-2020) - Takeaways</a:t>
            </a:r>
            <a:endParaRPr b="1" sz="2000">
              <a:solidFill>
                <a:schemeClr val="dk1"/>
              </a:solidFill>
            </a:endParaRPr>
          </a:p>
          <a:p>
            <a:pPr indent="0" lvl="0" marL="0" rtl="0" algn="l">
              <a:spcBef>
                <a:spcPts val="0"/>
              </a:spcBef>
              <a:spcAft>
                <a:spcPts val="0"/>
              </a:spcAft>
              <a:buNone/>
            </a:pPr>
            <a:r>
              <a:t/>
            </a:r>
            <a:endParaRPr b="1" sz="2000">
              <a:solidFill>
                <a:schemeClr val="dk1"/>
              </a:solidFill>
            </a:endParaRPr>
          </a:p>
        </p:txBody>
      </p:sp>
      <p:pic>
        <p:nvPicPr>
          <p:cNvPr id="191" name="Google Shape;191;p26"/>
          <p:cNvPicPr preferRelativeResize="0"/>
          <p:nvPr/>
        </p:nvPicPr>
        <p:blipFill>
          <a:blip r:embed="rId4">
            <a:alphaModFix/>
          </a:blip>
          <a:stretch>
            <a:fillRect/>
          </a:stretch>
        </p:blipFill>
        <p:spPr>
          <a:xfrm>
            <a:off x="203475" y="3531575"/>
            <a:ext cx="1486675" cy="1486675"/>
          </a:xfrm>
          <a:prstGeom prst="rect">
            <a:avLst/>
          </a:prstGeom>
          <a:noFill/>
          <a:ln>
            <a:noFill/>
          </a:ln>
        </p:spPr>
      </p:pic>
      <p:sp>
        <p:nvSpPr>
          <p:cNvPr id="192" name="Google Shape;192;p26"/>
          <p:cNvSpPr txBox="1"/>
          <p:nvPr/>
        </p:nvSpPr>
        <p:spPr>
          <a:xfrm>
            <a:off x="1898800" y="1320125"/>
            <a:ext cx="4413300" cy="657300"/>
          </a:xfrm>
          <a:prstGeom prst="rect">
            <a:avLst/>
          </a:prstGeom>
          <a:noFill/>
          <a:ln>
            <a:noFill/>
          </a:ln>
          <a:effectLst>
            <a:outerShdw blurRad="57150" rotWithShape="0" algn="bl" dir="5400000" dist="19050">
              <a:srgbClr val="000000">
                <a:alpha val="13000"/>
              </a:srgbClr>
            </a:outerShdw>
          </a:effectLst>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100">
                <a:solidFill>
                  <a:srgbClr val="013A46"/>
                </a:solidFill>
              </a:rPr>
              <a:t>California, Texas, Florida, New York, and Illinois experienced the most pronounced setbacks. Collectively, these states have witnessed a staggering ~9 million job losses because of the crisis</a:t>
            </a:r>
            <a:endParaRPr sz="1100">
              <a:solidFill>
                <a:srgbClr val="013A46"/>
              </a:solidFill>
            </a:endParaRPr>
          </a:p>
          <a:p>
            <a:pPr indent="0" lvl="0" marL="0" rtl="0" algn="just">
              <a:lnSpc>
                <a:spcPct val="115000"/>
              </a:lnSpc>
              <a:spcBef>
                <a:spcPts val="1200"/>
              </a:spcBef>
              <a:spcAft>
                <a:spcPts val="1200"/>
              </a:spcAft>
              <a:buNone/>
            </a:pPr>
            <a:r>
              <a:t/>
            </a:r>
            <a:endParaRPr sz="1100">
              <a:solidFill>
                <a:srgbClr val="013A46"/>
              </a:solidFill>
            </a:endParaRPr>
          </a:p>
        </p:txBody>
      </p:sp>
      <p:sp>
        <p:nvSpPr>
          <p:cNvPr id="193" name="Google Shape;193;p26"/>
          <p:cNvSpPr txBox="1"/>
          <p:nvPr/>
        </p:nvSpPr>
        <p:spPr>
          <a:xfrm>
            <a:off x="1825750" y="4006300"/>
            <a:ext cx="3077700" cy="344400"/>
          </a:xfrm>
          <a:prstGeom prst="rect">
            <a:avLst/>
          </a:prstGeom>
          <a:noFill/>
          <a:ln>
            <a:noFill/>
          </a:ln>
          <a:effectLst>
            <a:outerShdw blurRad="57150" rotWithShape="0" algn="bl" dir="5400000" dist="19050">
              <a:srgbClr val="000000">
                <a:alpha val="17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b="1" lang="en" sz="1200">
                <a:solidFill>
                  <a:srgbClr val="013A46"/>
                </a:solidFill>
              </a:rPr>
              <a:t>Employees layoffs and firms closures: </a:t>
            </a:r>
            <a:endParaRPr/>
          </a:p>
        </p:txBody>
      </p:sp>
      <p:pic>
        <p:nvPicPr>
          <p:cNvPr id="194" name="Google Shape;194;p26"/>
          <p:cNvPicPr preferRelativeResize="0"/>
          <p:nvPr/>
        </p:nvPicPr>
        <p:blipFill>
          <a:blip r:embed="rId5">
            <a:alphaModFix/>
          </a:blip>
          <a:stretch>
            <a:fillRect/>
          </a:stretch>
        </p:blipFill>
        <p:spPr>
          <a:xfrm>
            <a:off x="2789100" y="2095463"/>
            <a:ext cx="1792800" cy="1792800"/>
          </a:xfrm>
          <a:prstGeom prst="rect">
            <a:avLst/>
          </a:prstGeom>
          <a:noFill/>
          <a:ln>
            <a:noFill/>
          </a:ln>
        </p:spPr>
      </p:pic>
      <p:sp>
        <p:nvSpPr>
          <p:cNvPr id="195" name="Google Shape;195;p26"/>
          <p:cNvSpPr txBox="1"/>
          <p:nvPr/>
        </p:nvSpPr>
        <p:spPr>
          <a:xfrm>
            <a:off x="4581900" y="2836625"/>
            <a:ext cx="3942000" cy="584400"/>
          </a:xfrm>
          <a:prstGeom prst="rect">
            <a:avLst/>
          </a:prstGeom>
          <a:noFill/>
          <a:ln>
            <a:noFill/>
          </a:ln>
          <a:effectLst>
            <a:outerShdw blurRad="57150" rotWithShape="0" algn="bl" dir="5400000" dist="19050">
              <a:srgbClr val="000000">
                <a:alpha val="13000"/>
              </a:srgbClr>
            </a:outerShdw>
          </a:effectLst>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r>
              <a:rPr lang="en" sz="1100">
                <a:solidFill>
                  <a:srgbClr val="013A46"/>
                </a:solidFill>
              </a:rPr>
              <a:t>Manufacturing, Administration Services, and Construction, were sectors that showed significant changes in the number of jobs over time</a:t>
            </a:r>
            <a:endParaRPr sz="1100"/>
          </a:p>
        </p:txBody>
      </p:sp>
      <p:sp>
        <p:nvSpPr>
          <p:cNvPr id="196" name="Google Shape;196;p26"/>
          <p:cNvSpPr txBox="1"/>
          <p:nvPr/>
        </p:nvSpPr>
        <p:spPr>
          <a:xfrm>
            <a:off x="4581900" y="2542638"/>
            <a:ext cx="3077700" cy="344400"/>
          </a:xfrm>
          <a:prstGeom prst="rect">
            <a:avLst/>
          </a:prstGeom>
          <a:noFill/>
          <a:ln>
            <a:noFill/>
          </a:ln>
          <a:effectLst>
            <a:outerShdw blurRad="57150" rotWithShape="0" algn="bl" dir="5400000" dist="19050">
              <a:srgbClr val="000000">
                <a:alpha val="16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sz="1200">
                <a:solidFill>
                  <a:srgbClr val="013A46"/>
                </a:solidFill>
              </a:rPr>
              <a:t>Sectors</a:t>
            </a:r>
            <a:endParaRPr/>
          </a:p>
        </p:txBody>
      </p:sp>
      <p:sp>
        <p:nvSpPr>
          <p:cNvPr id="197" name="Google Shape;197;p26"/>
          <p:cNvSpPr txBox="1"/>
          <p:nvPr/>
        </p:nvSpPr>
        <p:spPr>
          <a:xfrm>
            <a:off x="1825750" y="4256825"/>
            <a:ext cx="4413300" cy="657300"/>
          </a:xfrm>
          <a:prstGeom prst="rect">
            <a:avLst/>
          </a:prstGeom>
          <a:noFill/>
          <a:ln>
            <a:noFill/>
          </a:ln>
          <a:effectLst>
            <a:outerShdw blurRad="57150" rotWithShape="0" algn="bl" dir="5400000" dist="19050">
              <a:srgbClr val="000000">
                <a:alpha val="14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100">
                <a:solidFill>
                  <a:srgbClr val="013A46"/>
                </a:solidFill>
              </a:rPr>
              <a:t>The West region surfaces as the most vulnerable, with a significant 20% decrease in jobs. In stark contrast, the Midwest remains an epitome of stability, experiencing a mere 3% decrease</a:t>
            </a:r>
            <a:endParaRPr sz="1300"/>
          </a:p>
        </p:txBody>
      </p:sp>
      <p:sp>
        <p:nvSpPr>
          <p:cNvPr id="198" name="Google Shape;198;p26"/>
          <p:cNvSpPr txBox="1"/>
          <p:nvPr/>
        </p:nvSpPr>
        <p:spPr>
          <a:xfrm>
            <a:off x="1898800" y="975725"/>
            <a:ext cx="3077700" cy="344400"/>
          </a:xfrm>
          <a:prstGeom prst="rect">
            <a:avLst/>
          </a:prstGeom>
          <a:noFill/>
          <a:ln>
            <a:noFill/>
          </a:ln>
          <a:effectLst>
            <a:outerShdw blurRad="57150" rotWithShape="0" algn="bl" dir="5400000" dist="19050">
              <a:srgbClr val="000000">
                <a:alpha val="16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sz="1200">
                <a:solidFill>
                  <a:srgbClr val="013A46"/>
                </a:solidFill>
              </a:rPr>
              <a:t>2008 Crisis</a:t>
            </a:r>
            <a:endParaRPr/>
          </a:p>
        </p:txBody>
      </p:sp>
      <p:pic>
        <p:nvPicPr>
          <p:cNvPr id="199" name="Google Shape;199;p26"/>
          <p:cNvPicPr preferRelativeResize="0"/>
          <p:nvPr/>
        </p:nvPicPr>
        <p:blipFill>
          <a:blip r:embed="rId6">
            <a:alphaModFix/>
          </a:blip>
          <a:stretch>
            <a:fillRect/>
          </a:stretch>
        </p:blipFill>
        <p:spPr>
          <a:xfrm>
            <a:off x="203475" y="787925"/>
            <a:ext cx="1486675" cy="1486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7"/>
          <p:cNvPicPr preferRelativeResize="0"/>
          <p:nvPr/>
        </p:nvPicPr>
        <p:blipFill>
          <a:blip r:embed="rId3">
            <a:alphaModFix/>
          </a:blip>
          <a:stretch>
            <a:fillRect/>
          </a:stretch>
        </p:blipFill>
        <p:spPr>
          <a:xfrm>
            <a:off x="656650" y="1592000"/>
            <a:ext cx="7830725" cy="2924725"/>
          </a:xfrm>
          <a:prstGeom prst="rect">
            <a:avLst/>
          </a:prstGeom>
          <a:noFill/>
          <a:ln>
            <a:noFill/>
          </a:ln>
        </p:spPr>
      </p:pic>
      <p:sp>
        <p:nvSpPr>
          <p:cNvPr id="205" name="Google Shape;205;p27"/>
          <p:cNvSpPr txBox="1"/>
          <p:nvPr/>
        </p:nvSpPr>
        <p:spPr>
          <a:xfrm>
            <a:off x="657275" y="605125"/>
            <a:ext cx="7803900" cy="8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Ok Ok, I get it</a:t>
            </a:r>
            <a:br>
              <a:rPr b="1" lang="en" sz="2400"/>
            </a:br>
            <a:r>
              <a:rPr b="1" lang="en" sz="2400"/>
              <a:t>But…….</a:t>
            </a:r>
            <a:endParaRPr b="1"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8"/>
          <p:cNvPicPr preferRelativeResize="0"/>
          <p:nvPr/>
        </p:nvPicPr>
        <p:blipFill>
          <a:blip r:embed="rId3">
            <a:alphaModFix/>
          </a:blip>
          <a:stretch>
            <a:fillRect/>
          </a:stretch>
        </p:blipFill>
        <p:spPr>
          <a:xfrm>
            <a:off x="154275" y="736625"/>
            <a:ext cx="4190100" cy="3551375"/>
          </a:xfrm>
          <a:prstGeom prst="rect">
            <a:avLst/>
          </a:prstGeom>
          <a:noFill/>
          <a:ln>
            <a:noFill/>
          </a:ln>
        </p:spPr>
      </p:pic>
      <p:pic>
        <p:nvPicPr>
          <p:cNvPr id="211" name="Google Shape;211;p28"/>
          <p:cNvPicPr preferRelativeResize="0"/>
          <p:nvPr/>
        </p:nvPicPr>
        <p:blipFill>
          <a:blip r:embed="rId4">
            <a:alphaModFix/>
          </a:blip>
          <a:stretch>
            <a:fillRect/>
          </a:stretch>
        </p:blipFill>
        <p:spPr>
          <a:xfrm>
            <a:off x="5198375" y="1773625"/>
            <a:ext cx="3938726" cy="3378925"/>
          </a:xfrm>
          <a:prstGeom prst="rect">
            <a:avLst/>
          </a:prstGeom>
          <a:noFill/>
          <a:ln>
            <a:noFill/>
          </a:ln>
        </p:spPr>
      </p:pic>
      <p:pic>
        <p:nvPicPr>
          <p:cNvPr id="212" name="Google Shape;212;p28"/>
          <p:cNvPicPr preferRelativeResize="0"/>
          <p:nvPr/>
        </p:nvPicPr>
        <p:blipFill rotWithShape="1">
          <a:blip r:embed="rId5">
            <a:alphaModFix/>
          </a:blip>
          <a:srcRect b="4732" l="0" r="0" t="86996"/>
          <a:stretch/>
        </p:blipFill>
        <p:spPr>
          <a:xfrm>
            <a:off x="0" y="157300"/>
            <a:ext cx="9144003" cy="504074"/>
          </a:xfrm>
          <a:prstGeom prst="rect">
            <a:avLst/>
          </a:prstGeom>
          <a:noFill/>
          <a:ln>
            <a:noFill/>
          </a:ln>
        </p:spPr>
      </p:pic>
      <p:sp>
        <p:nvSpPr>
          <p:cNvPr id="213" name="Google Shape;213;p28"/>
          <p:cNvSpPr txBox="1"/>
          <p:nvPr/>
        </p:nvSpPr>
        <p:spPr>
          <a:xfrm>
            <a:off x="30000" y="157300"/>
            <a:ext cx="9067500" cy="448500"/>
          </a:xfrm>
          <a:prstGeom prst="rect">
            <a:avLst/>
          </a:prstGeom>
          <a:noFill/>
          <a:ln>
            <a:noFill/>
          </a:ln>
          <a:effectLst>
            <a:outerShdw blurRad="57150" rotWithShape="0" algn="bl" dir="5400000" dist="19050">
              <a:srgbClr val="000000">
                <a:alpha val="21000"/>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2000">
                <a:solidFill>
                  <a:schemeClr val="dk1"/>
                </a:solidFill>
              </a:rPr>
              <a:t>Massachusetts : Job Volatility and Per Capita Income</a:t>
            </a:r>
            <a:endParaRPr b="1" sz="2000">
              <a:solidFill>
                <a:schemeClr val="dk1"/>
              </a:solidFill>
            </a:endParaRPr>
          </a:p>
          <a:p>
            <a:pPr indent="0" lvl="0" marL="0" rtl="0" algn="l">
              <a:spcBef>
                <a:spcPts val="0"/>
              </a:spcBef>
              <a:spcAft>
                <a:spcPts val="0"/>
              </a:spcAft>
              <a:buNone/>
            </a:pPr>
            <a:r>
              <a:t/>
            </a:r>
            <a:endParaRPr b="1" sz="2000">
              <a:solidFill>
                <a:schemeClr val="dk1"/>
              </a:solidFill>
            </a:endParaRPr>
          </a:p>
        </p:txBody>
      </p:sp>
      <p:sp>
        <p:nvSpPr>
          <p:cNvPr id="214" name="Google Shape;214;p28"/>
          <p:cNvSpPr txBox="1"/>
          <p:nvPr/>
        </p:nvSpPr>
        <p:spPr>
          <a:xfrm>
            <a:off x="740775" y="4418825"/>
            <a:ext cx="1984500" cy="312900"/>
          </a:xfrm>
          <a:prstGeom prst="rect">
            <a:avLst/>
          </a:prstGeom>
          <a:noFill/>
          <a:ln>
            <a:noFill/>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a:t>Job </a:t>
            </a:r>
            <a:r>
              <a:rPr b="1" lang="en"/>
              <a:t>Volatility</a:t>
            </a:r>
            <a:r>
              <a:rPr b="1" lang="en"/>
              <a:t> Rank</a:t>
            </a:r>
            <a:endParaRPr b="1"/>
          </a:p>
        </p:txBody>
      </p:sp>
      <p:sp>
        <p:nvSpPr>
          <p:cNvPr id="215" name="Google Shape;215;p28"/>
          <p:cNvSpPr txBox="1"/>
          <p:nvPr/>
        </p:nvSpPr>
        <p:spPr>
          <a:xfrm>
            <a:off x="2665150" y="4287050"/>
            <a:ext cx="2077800" cy="763200"/>
          </a:xfrm>
          <a:prstGeom prst="rect">
            <a:avLst/>
          </a:prstGeom>
          <a:noFill/>
          <a:ln>
            <a:noFill/>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200"/>
              <a:t>33. Nevada</a:t>
            </a:r>
            <a:endParaRPr sz="1200"/>
          </a:p>
          <a:p>
            <a:pPr indent="0" lvl="0" marL="0" rtl="0" algn="l">
              <a:spcBef>
                <a:spcPts val="0"/>
              </a:spcBef>
              <a:spcAft>
                <a:spcPts val="0"/>
              </a:spcAft>
              <a:buNone/>
            </a:pPr>
            <a:r>
              <a:rPr b="1" lang="en"/>
              <a:t>34. Massachusetts</a:t>
            </a:r>
            <a:endParaRPr b="1"/>
          </a:p>
          <a:p>
            <a:pPr indent="0" lvl="0" marL="0" rtl="0" algn="l">
              <a:spcBef>
                <a:spcPts val="0"/>
              </a:spcBef>
              <a:spcAft>
                <a:spcPts val="0"/>
              </a:spcAft>
              <a:buNone/>
            </a:pPr>
            <a:r>
              <a:rPr lang="en" sz="1200"/>
              <a:t>35. </a:t>
            </a:r>
            <a:r>
              <a:rPr lang="en" sz="1200"/>
              <a:t>Tennessee</a:t>
            </a:r>
            <a:endParaRPr sz="1200"/>
          </a:p>
        </p:txBody>
      </p:sp>
      <p:sp>
        <p:nvSpPr>
          <p:cNvPr id="216" name="Google Shape;216;p28"/>
          <p:cNvSpPr txBox="1"/>
          <p:nvPr/>
        </p:nvSpPr>
        <p:spPr>
          <a:xfrm>
            <a:off x="5198375" y="966588"/>
            <a:ext cx="1984500" cy="312900"/>
          </a:xfrm>
          <a:prstGeom prst="rect">
            <a:avLst/>
          </a:prstGeom>
          <a:noFill/>
          <a:ln>
            <a:noFill/>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a:t>Income</a:t>
            </a:r>
            <a:r>
              <a:rPr b="1" lang="en"/>
              <a:t> Rank</a:t>
            </a:r>
            <a:endParaRPr b="1"/>
          </a:p>
        </p:txBody>
      </p:sp>
      <p:sp>
        <p:nvSpPr>
          <p:cNvPr id="217" name="Google Shape;217;p28"/>
          <p:cNvSpPr txBox="1"/>
          <p:nvPr/>
        </p:nvSpPr>
        <p:spPr>
          <a:xfrm>
            <a:off x="6668275" y="831000"/>
            <a:ext cx="2077800" cy="763200"/>
          </a:xfrm>
          <a:prstGeom prst="rect">
            <a:avLst/>
          </a:prstGeom>
          <a:noFill/>
          <a:ln>
            <a:noFill/>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200"/>
              <a:t>2</a:t>
            </a:r>
            <a:r>
              <a:rPr lang="en" sz="1200"/>
              <a:t>. Connecticut</a:t>
            </a:r>
            <a:endParaRPr sz="1200"/>
          </a:p>
          <a:p>
            <a:pPr indent="0" lvl="0" marL="0" rtl="0" algn="l">
              <a:spcBef>
                <a:spcPts val="0"/>
              </a:spcBef>
              <a:spcAft>
                <a:spcPts val="0"/>
              </a:spcAft>
              <a:buNone/>
            </a:pPr>
            <a:r>
              <a:rPr b="1" lang="en"/>
              <a:t>3. Massachusetts</a:t>
            </a:r>
            <a:endParaRPr b="1"/>
          </a:p>
          <a:p>
            <a:pPr indent="0" lvl="0" marL="0" rtl="0" algn="l">
              <a:spcBef>
                <a:spcPts val="0"/>
              </a:spcBef>
              <a:spcAft>
                <a:spcPts val="0"/>
              </a:spcAft>
              <a:buNone/>
            </a:pPr>
            <a:r>
              <a:rPr lang="en" sz="1200"/>
              <a:t>4</a:t>
            </a:r>
            <a:r>
              <a:rPr lang="en" sz="1200"/>
              <a:t>. New Jersey </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pic>
        <p:nvPicPr>
          <p:cNvPr id="222" name="Google Shape;222;p29"/>
          <p:cNvPicPr preferRelativeResize="0"/>
          <p:nvPr/>
        </p:nvPicPr>
        <p:blipFill rotWithShape="1">
          <a:blip r:embed="rId4">
            <a:alphaModFix/>
          </a:blip>
          <a:srcRect b="22293" l="0" r="0" t="0"/>
          <a:stretch/>
        </p:blipFill>
        <p:spPr>
          <a:xfrm>
            <a:off x="1112275" y="-525750"/>
            <a:ext cx="7295675" cy="5669249"/>
          </a:xfrm>
          <a:prstGeom prst="rect">
            <a:avLst/>
          </a:prstGeom>
          <a:noFill/>
          <a:ln>
            <a:noFill/>
          </a:ln>
        </p:spPr>
      </p:pic>
      <p:sp>
        <p:nvSpPr>
          <p:cNvPr id="223" name="Google Shape;223;p29"/>
          <p:cNvSpPr txBox="1"/>
          <p:nvPr/>
        </p:nvSpPr>
        <p:spPr>
          <a:xfrm>
            <a:off x="2190922" y="1491920"/>
            <a:ext cx="3559800" cy="740700"/>
          </a:xfrm>
          <a:prstGeom prst="rect">
            <a:avLst/>
          </a:prstGeom>
          <a:noFill/>
          <a:ln>
            <a:noFill/>
          </a:ln>
          <a:effectLst>
            <a:outerShdw blurRad="57150" rotWithShape="0" algn="bl" dir="5400000" dist="19050">
              <a:srgbClr val="000000">
                <a:alpha val="30000"/>
              </a:srgbClr>
            </a:outerShdw>
          </a:effectLst>
        </p:spPr>
        <p:txBody>
          <a:bodyPr anchorCtr="0" anchor="t" bIns="91425" lIns="91425" spcFirstLastPara="1" rIns="91425" wrap="square" tIns="91425">
            <a:noAutofit/>
          </a:bodyPr>
          <a:lstStyle/>
          <a:p>
            <a:pPr indent="0" lvl="0" marL="0" rtl="0" algn="just">
              <a:spcBef>
                <a:spcPts val="0"/>
              </a:spcBef>
              <a:spcAft>
                <a:spcPts val="0"/>
              </a:spcAft>
              <a:buNone/>
            </a:pPr>
            <a:r>
              <a:rPr b="1" lang="en" sz="1600"/>
              <a:t>Massachusetts is expensive, but you can make more money by working here too!</a:t>
            </a:r>
            <a:endParaRPr b="1" sz="1600"/>
          </a:p>
        </p:txBody>
      </p:sp>
      <p:sp>
        <p:nvSpPr>
          <p:cNvPr id="224" name="Google Shape;224;p29"/>
          <p:cNvSpPr txBox="1"/>
          <p:nvPr/>
        </p:nvSpPr>
        <p:spPr>
          <a:xfrm>
            <a:off x="469500" y="4182750"/>
            <a:ext cx="5028600" cy="957000"/>
          </a:xfrm>
          <a:prstGeom prst="rect">
            <a:avLst/>
          </a:prstGeom>
          <a:noFill/>
          <a:ln>
            <a:noFill/>
          </a:ln>
          <a:effectLst>
            <a:outerShdw blurRad="57150" rotWithShape="0" algn="bl" dir="5400000" dist="19050">
              <a:srgbClr val="000000">
                <a:alpha val="19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2500"/>
              <a:t>Thank you for bearing with us!</a:t>
            </a:r>
            <a:endParaRPr b="1"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8" name="Shape 228"/>
        <p:cNvGrpSpPr/>
        <p:nvPr/>
      </p:nvGrpSpPr>
      <p:grpSpPr>
        <a:xfrm>
          <a:off x="0" y="0"/>
          <a:ext cx="0" cy="0"/>
          <a:chOff x="0" y="0"/>
          <a:chExt cx="0" cy="0"/>
        </a:xfrm>
      </p:grpSpPr>
      <p:pic>
        <p:nvPicPr>
          <p:cNvPr id="229" name="Google Shape;229;p30"/>
          <p:cNvPicPr preferRelativeResize="0"/>
          <p:nvPr/>
        </p:nvPicPr>
        <p:blipFill>
          <a:blip r:embed="rId3">
            <a:alphaModFix/>
          </a:blip>
          <a:stretch>
            <a:fillRect/>
          </a:stretch>
        </p:blipFill>
        <p:spPr>
          <a:xfrm>
            <a:off x="1297813" y="1133500"/>
            <a:ext cx="6548383" cy="3820975"/>
          </a:xfrm>
          <a:prstGeom prst="rect">
            <a:avLst/>
          </a:prstGeom>
          <a:noFill/>
          <a:ln>
            <a:noFill/>
          </a:ln>
        </p:spPr>
      </p:pic>
      <p:sp>
        <p:nvSpPr>
          <p:cNvPr id="230" name="Google Shape;230;p30">
            <a:hlinkClick action="ppaction://hlinksldjump" r:id="rId4"/>
          </p:cNvPr>
          <p:cNvSpPr/>
          <p:nvPr/>
        </p:nvSpPr>
        <p:spPr>
          <a:xfrm>
            <a:off x="8447700" y="113575"/>
            <a:ext cx="384600" cy="2748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1" name="Google Shape;231;p30"/>
          <p:cNvPicPr preferRelativeResize="0"/>
          <p:nvPr/>
        </p:nvPicPr>
        <p:blipFill rotWithShape="1">
          <a:blip r:embed="rId5">
            <a:alphaModFix/>
          </a:blip>
          <a:srcRect b="4732" l="0" r="0" t="86996"/>
          <a:stretch/>
        </p:blipFill>
        <p:spPr>
          <a:xfrm>
            <a:off x="0" y="157300"/>
            <a:ext cx="9144003" cy="504074"/>
          </a:xfrm>
          <a:prstGeom prst="rect">
            <a:avLst/>
          </a:prstGeom>
          <a:noFill/>
          <a:ln>
            <a:noFill/>
          </a:ln>
        </p:spPr>
      </p:pic>
      <p:sp>
        <p:nvSpPr>
          <p:cNvPr id="232" name="Google Shape;232;p30"/>
          <p:cNvSpPr txBox="1"/>
          <p:nvPr/>
        </p:nvSpPr>
        <p:spPr>
          <a:xfrm>
            <a:off x="30000" y="157300"/>
            <a:ext cx="9067500" cy="448500"/>
          </a:xfrm>
          <a:prstGeom prst="rect">
            <a:avLst/>
          </a:prstGeom>
          <a:noFill/>
          <a:ln>
            <a:noFill/>
          </a:ln>
          <a:effectLst>
            <a:outerShdw blurRad="57150" rotWithShape="0" algn="bl" dir="5400000" dist="19050">
              <a:srgbClr val="000000">
                <a:alpha val="21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Distribution of States by Region</a:t>
            </a:r>
            <a:endParaRPr b="1" sz="20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pic>
        <p:nvPicPr>
          <p:cNvPr id="60" name="Google Shape;60;p14"/>
          <p:cNvPicPr preferRelativeResize="0"/>
          <p:nvPr/>
        </p:nvPicPr>
        <p:blipFill>
          <a:blip r:embed="rId4">
            <a:alphaModFix/>
          </a:blip>
          <a:stretch>
            <a:fillRect/>
          </a:stretch>
        </p:blipFill>
        <p:spPr>
          <a:xfrm>
            <a:off x="3095042" y="1349398"/>
            <a:ext cx="4383076" cy="3264606"/>
          </a:xfrm>
          <a:prstGeom prst="rect">
            <a:avLst/>
          </a:prstGeom>
          <a:noFill/>
          <a:ln>
            <a:noFill/>
          </a:ln>
          <a:effectLst>
            <a:outerShdw blurRad="200025" rotWithShape="0" algn="bl" dir="5400000" dist="19050">
              <a:srgbClr val="000000">
                <a:alpha val="60000"/>
              </a:srgbClr>
            </a:outerShdw>
          </a:effectLst>
        </p:spPr>
      </p:pic>
      <p:sp>
        <p:nvSpPr>
          <p:cNvPr id="61" name="Google Shape;61;p14"/>
          <p:cNvSpPr/>
          <p:nvPr/>
        </p:nvSpPr>
        <p:spPr>
          <a:xfrm>
            <a:off x="5872107" y="1619793"/>
            <a:ext cx="2035459" cy="721878"/>
          </a:xfrm>
          <a:custGeom>
            <a:rect b="b" l="l" r="r" t="t"/>
            <a:pathLst>
              <a:path extrusionOk="0" h="33654" w="84223">
                <a:moveTo>
                  <a:pt x="1176" y="33654"/>
                </a:moveTo>
                <a:cubicBezTo>
                  <a:pt x="603" y="30213"/>
                  <a:pt x="-342" y="26642"/>
                  <a:pt x="342" y="23221"/>
                </a:cubicBezTo>
                <a:cubicBezTo>
                  <a:pt x="2067" y="14594"/>
                  <a:pt x="13956" y="4732"/>
                  <a:pt x="22042" y="8198"/>
                </a:cubicBezTo>
                <a:cubicBezTo>
                  <a:pt x="25520" y="9689"/>
                  <a:pt x="27074" y="15664"/>
                  <a:pt x="25381" y="19048"/>
                </a:cubicBezTo>
                <a:cubicBezTo>
                  <a:pt x="24817" y="20175"/>
                  <a:pt x="22516" y="20356"/>
                  <a:pt x="21625" y="19465"/>
                </a:cubicBezTo>
                <a:cubicBezTo>
                  <a:pt x="18373" y="16214"/>
                  <a:pt x="18780" y="8452"/>
                  <a:pt x="22460" y="5694"/>
                </a:cubicBezTo>
                <a:cubicBezTo>
                  <a:pt x="34038" y="-2984"/>
                  <a:pt x="52375" y="-385"/>
                  <a:pt x="65861" y="4859"/>
                </a:cubicBezTo>
                <a:cubicBezTo>
                  <a:pt x="72422" y="7410"/>
                  <a:pt x="77183" y="15292"/>
                  <a:pt x="84223" y="15292"/>
                </a:cubicBezTo>
              </a:path>
            </a:pathLst>
          </a:custGeom>
          <a:noFill/>
          <a:ln cap="flat" cmpd="sng" w="38100">
            <a:solidFill>
              <a:srgbClr val="013A46"/>
            </a:solidFill>
            <a:prstDash val="dash"/>
            <a:round/>
            <a:headEnd len="med" w="med" type="triangle"/>
            <a:tailEnd len="med" w="med" type="diamond"/>
          </a:ln>
        </p:spPr>
      </p:sp>
      <p:sp>
        <p:nvSpPr>
          <p:cNvPr id="62" name="Google Shape;62;p14"/>
          <p:cNvSpPr txBox="1"/>
          <p:nvPr/>
        </p:nvSpPr>
        <p:spPr>
          <a:xfrm>
            <a:off x="7907530" y="1712134"/>
            <a:ext cx="1117500" cy="537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Caveat"/>
                <a:ea typeface="Caveat"/>
                <a:cs typeface="Caveat"/>
                <a:sym typeface="Caveat"/>
              </a:rPr>
              <a:t>Leonardo</a:t>
            </a:r>
            <a:endParaRPr b="1" sz="2200">
              <a:latin typeface="Caveat"/>
              <a:ea typeface="Caveat"/>
              <a:cs typeface="Caveat"/>
              <a:sym typeface="Caveat"/>
            </a:endParaRPr>
          </a:p>
        </p:txBody>
      </p:sp>
      <p:sp>
        <p:nvSpPr>
          <p:cNvPr id="63" name="Google Shape;63;p14"/>
          <p:cNvSpPr/>
          <p:nvPr/>
        </p:nvSpPr>
        <p:spPr>
          <a:xfrm>
            <a:off x="6798876" y="2328997"/>
            <a:ext cx="1126786" cy="755641"/>
          </a:xfrm>
          <a:custGeom>
            <a:rect b="b" l="l" r="r" t="t"/>
            <a:pathLst>
              <a:path extrusionOk="0" h="35228" w="52166">
                <a:moveTo>
                  <a:pt x="0" y="3929"/>
                </a:moveTo>
                <a:cubicBezTo>
                  <a:pt x="10463" y="-257"/>
                  <a:pt x="23911" y="-1884"/>
                  <a:pt x="33804" y="3512"/>
                </a:cubicBezTo>
                <a:cubicBezTo>
                  <a:pt x="44529" y="9361"/>
                  <a:pt x="52166" y="23012"/>
                  <a:pt x="52166" y="35228"/>
                </a:cubicBezTo>
              </a:path>
            </a:pathLst>
          </a:custGeom>
          <a:noFill/>
          <a:ln cap="flat" cmpd="sng" w="38100">
            <a:solidFill>
              <a:srgbClr val="013A46"/>
            </a:solidFill>
            <a:prstDash val="dash"/>
            <a:round/>
            <a:headEnd len="med" w="med" type="triangle"/>
            <a:tailEnd len="med" w="med" type="diamond"/>
          </a:ln>
        </p:spPr>
      </p:sp>
      <p:sp>
        <p:nvSpPr>
          <p:cNvPr id="64" name="Google Shape;64;p14"/>
          <p:cNvSpPr txBox="1"/>
          <p:nvPr/>
        </p:nvSpPr>
        <p:spPr>
          <a:xfrm>
            <a:off x="7844483" y="3192057"/>
            <a:ext cx="12798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txBox="1"/>
          <p:nvPr/>
        </p:nvSpPr>
        <p:spPr>
          <a:xfrm>
            <a:off x="7552443" y="3021982"/>
            <a:ext cx="1117500" cy="537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Caveat"/>
                <a:ea typeface="Caveat"/>
                <a:cs typeface="Caveat"/>
                <a:sym typeface="Caveat"/>
              </a:rPr>
              <a:t>Sulaiman</a:t>
            </a:r>
            <a:endParaRPr b="1" sz="2200">
              <a:latin typeface="Caveat"/>
              <a:ea typeface="Caveat"/>
              <a:cs typeface="Caveat"/>
              <a:sym typeface="Caveat"/>
            </a:endParaRPr>
          </a:p>
        </p:txBody>
      </p:sp>
      <p:sp>
        <p:nvSpPr>
          <p:cNvPr id="66" name="Google Shape;66;p14"/>
          <p:cNvSpPr/>
          <p:nvPr/>
        </p:nvSpPr>
        <p:spPr>
          <a:xfrm>
            <a:off x="4482933" y="3947143"/>
            <a:ext cx="990986" cy="932646"/>
          </a:xfrm>
          <a:custGeom>
            <a:rect b="b" l="l" r="r" t="t"/>
            <a:pathLst>
              <a:path extrusionOk="0" h="43480" w="45879">
                <a:moveTo>
                  <a:pt x="45879" y="2356"/>
                </a:moveTo>
                <a:cubicBezTo>
                  <a:pt x="42150" y="1527"/>
                  <a:pt x="38316" y="-659"/>
                  <a:pt x="34611" y="269"/>
                </a:cubicBezTo>
                <a:cubicBezTo>
                  <a:pt x="26326" y="2344"/>
                  <a:pt x="20520" y="10287"/>
                  <a:pt x="12493" y="13206"/>
                </a:cubicBezTo>
                <a:cubicBezTo>
                  <a:pt x="8812" y="14545"/>
                  <a:pt x="2982" y="17717"/>
                  <a:pt x="808" y="14458"/>
                </a:cubicBezTo>
                <a:cubicBezTo>
                  <a:pt x="-352" y="12718"/>
                  <a:pt x="-19" y="10249"/>
                  <a:pt x="391" y="8199"/>
                </a:cubicBezTo>
                <a:cubicBezTo>
                  <a:pt x="1072" y="4789"/>
                  <a:pt x="5955" y="-148"/>
                  <a:pt x="8737" y="1939"/>
                </a:cubicBezTo>
                <a:cubicBezTo>
                  <a:pt x="10230" y="3059"/>
                  <a:pt x="10651" y="5176"/>
                  <a:pt x="11241" y="6947"/>
                </a:cubicBezTo>
                <a:cubicBezTo>
                  <a:pt x="14863" y="17807"/>
                  <a:pt x="6068" y="33072"/>
                  <a:pt x="14163" y="41167"/>
                </a:cubicBezTo>
                <a:cubicBezTo>
                  <a:pt x="18019" y="45023"/>
                  <a:pt x="24985" y="42836"/>
                  <a:pt x="30438" y="42836"/>
                </a:cubicBezTo>
              </a:path>
            </a:pathLst>
          </a:custGeom>
          <a:noFill/>
          <a:ln cap="flat" cmpd="sng" w="38100">
            <a:solidFill>
              <a:srgbClr val="013A46"/>
            </a:solidFill>
            <a:prstDash val="dash"/>
            <a:round/>
            <a:headEnd len="med" w="med" type="triangle"/>
            <a:tailEnd len="med" w="med" type="diamond"/>
          </a:ln>
        </p:spPr>
      </p:sp>
      <p:sp>
        <p:nvSpPr>
          <p:cNvPr id="67" name="Google Shape;67;p14"/>
          <p:cNvSpPr txBox="1"/>
          <p:nvPr/>
        </p:nvSpPr>
        <p:spPr>
          <a:xfrm>
            <a:off x="5097179" y="4614001"/>
            <a:ext cx="1117500" cy="537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Caveat"/>
                <a:ea typeface="Caveat"/>
                <a:cs typeface="Caveat"/>
                <a:sym typeface="Caveat"/>
              </a:rPr>
              <a:t>Jasmine</a:t>
            </a:r>
            <a:endParaRPr b="1" sz="2400">
              <a:latin typeface="Caveat"/>
              <a:ea typeface="Caveat"/>
              <a:cs typeface="Caveat"/>
              <a:sym typeface="Caveat"/>
            </a:endParaRPr>
          </a:p>
        </p:txBody>
      </p:sp>
      <p:sp>
        <p:nvSpPr>
          <p:cNvPr id="68" name="Google Shape;68;p14"/>
          <p:cNvSpPr/>
          <p:nvPr/>
        </p:nvSpPr>
        <p:spPr>
          <a:xfrm>
            <a:off x="2661570" y="2854402"/>
            <a:ext cx="865361" cy="726318"/>
          </a:xfrm>
          <a:custGeom>
            <a:rect b="b" l="l" r="r" t="t"/>
            <a:pathLst>
              <a:path extrusionOk="0" h="33861" w="40063">
                <a:moveTo>
                  <a:pt x="40063" y="301"/>
                </a:moveTo>
                <a:cubicBezTo>
                  <a:pt x="35036" y="301"/>
                  <a:pt x="26283" y="-902"/>
                  <a:pt x="25457" y="4057"/>
                </a:cubicBezTo>
                <a:cubicBezTo>
                  <a:pt x="24353" y="10689"/>
                  <a:pt x="37263" y="16653"/>
                  <a:pt x="33804" y="22419"/>
                </a:cubicBezTo>
                <a:cubicBezTo>
                  <a:pt x="27797" y="32432"/>
                  <a:pt x="10441" y="36827"/>
                  <a:pt x="0" y="31600"/>
                </a:cubicBezTo>
              </a:path>
            </a:pathLst>
          </a:custGeom>
          <a:noFill/>
          <a:ln cap="flat" cmpd="sng" w="38100">
            <a:solidFill>
              <a:srgbClr val="013A46"/>
            </a:solidFill>
            <a:prstDash val="dash"/>
            <a:round/>
            <a:headEnd len="med" w="med" type="triangle"/>
            <a:tailEnd len="med" w="med" type="diamond"/>
          </a:ln>
        </p:spPr>
      </p:sp>
      <p:sp>
        <p:nvSpPr>
          <p:cNvPr id="69" name="Google Shape;69;p14"/>
          <p:cNvSpPr txBox="1"/>
          <p:nvPr/>
        </p:nvSpPr>
        <p:spPr>
          <a:xfrm>
            <a:off x="1757025" y="3192042"/>
            <a:ext cx="1117500" cy="537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Caveat"/>
                <a:ea typeface="Caveat"/>
                <a:cs typeface="Caveat"/>
                <a:sym typeface="Caveat"/>
              </a:rPr>
              <a:t>Ethan</a:t>
            </a:r>
            <a:endParaRPr b="1" sz="2200">
              <a:latin typeface="Caveat"/>
              <a:ea typeface="Caveat"/>
              <a:cs typeface="Caveat"/>
              <a:sym typeface="Caveat"/>
            </a:endParaRPr>
          </a:p>
        </p:txBody>
      </p:sp>
      <p:sp>
        <p:nvSpPr>
          <p:cNvPr id="70" name="Google Shape;70;p14"/>
          <p:cNvSpPr/>
          <p:nvPr/>
        </p:nvSpPr>
        <p:spPr>
          <a:xfrm>
            <a:off x="4796664" y="1014012"/>
            <a:ext cx="451872" cy="1211303"/>
          </a:xfrm>
          <a:custGeom>
            <a:rect b="b" l="l" r="r" t="t"/>
            <a:pathLst>
              <a:path extrusionOk="0" h="56471" w="20920">
                <a:moveTo>
                  <a:pt x="16329" y="56471"/>
                </a:moveTo>
                <a:cubicBezTo>
                  <a:pt x="13913" y="52846"/>
                  <a:pt x="11518" y="48179"/>
                  <a:pt x="12574" y="43952"/>
                </a:cubicBezTo>
                <a:cubicBezTo>
                  <a:pt x="13540" y="40087"/>
                  <a:pt x="18547" y="36966"/>
                  <a:pt x="17581" y="33101"/>
                </a:cubicBezTo>
                <a:cubicBezTo>
                  <a:pt x="16674" y="29470"/>
                  <a:pt x="11882" y="28236"/>
                  <a:pt x="9235" y="25589"/>
                </a:cubicBezTo>
                <a:cubicBezTo>
                  <a:pt x="3901" y="20255"/>
                  <a:pt x="-1358" y="12042"/>
                  <a:pt x="471" y="4723"/>
                </a:cubicBezTo>
                <a:cubicBezTo>
                  <a:pt x="2132" y="-1924"/>
                  <a:pt x="14793" y="-430"/>
                  <a:pt x="20920" y="2637"/>
                </a:cubicBezTo>
              </a:path>
            </a:pathLst>
          </a:custGeom>
          <a:noFill/>
          <a:ln cap="flat" cmpd="sng" w="38100">
            <a:solidFill>
              <a:srgbClr val="013A46"/>
            </a:solidFill>
            <a:prstDash val="dash"/>
            <a:round/>
            <a:headEnd len="med" w="med" type="triangle"/>
            <a:tailEnd len="med" w="med" type="diamond"/>
          </a:ln>
        </p:spPr>
      </p:sp>
      <p:sp>
        <p:nvSpPr>
          <p:cNvPr id="71" name="Google Shape;71;p14"/>
          <p:cNvSpPr/>
          <p:nvPr/>
        </p:nvSpPr>
        <p:spPr>
          <a:xfrm>
            <a:off x="2608274" y="1528100"/>
            <a:ext cx="1711911" cy="867266"/>
          </a:xfrm>
          <a:custGeom>
            <a:rect b="b" l="l" r="r" t="t"/>
            <a:pathLst>
              <a:path extrusionOk="0" h="40432" w="70110">
                <a:moveTo>
                  <a:pt x="70110" y="40432"/>
                </a:moveTo>
                <a:cubicBezTo>
                  <a:pt x="69106" y="34418"/>
                  <a:pt x="67424" y="26422"/>
                  <a:pt x="61763" y="24157"/>
                </a:cubicBezTo>
                <a:cubicBezTo>
                  <a:pt x="53975" y="21041"/>
                  <a:pt x="43273" y="26894"/>
                  <a:pt x="36724" y="21653"/>
                </a:cubicBezTo>
                <a:cubicBezTo>
                  <a:pt x="31842" y="17747"/>
                  <a:pt x="27726" y="9930"/>
                  <a:pt x="30047" y="4125"/>
                </a:cubicBezTo>
                <a:cubicBezTo>
                  <a:pt x="31040" y="1641"/>
                  <a:pt x="34748" y="-828"/>
                  <a:pt x="37141" y="369"/>
                </a:cubicBezTo>
                <a:cubicBezTo>
                  <a:pt x="40817" y="2208"/>
                  <a:pt x="45055" y="8731"/>
                  <a:pt x="42149" y="11637"/>
                </a:cubicBezTo>
                <a:cubicBezTo>
                  <a:pt x="35107" y="18679"/>
                  <a:pt x="22658" y="20058"/>
                  <a:pt x="12937" y="17897"/>
                </a:cubicBezTo>
                <a:cubicBezTo>
                  <a:pt x="7173" y="16616"/>
                  <a:pt x="2641" y="11077"/>
                  <a:pt x="0" y="5795"/>
                </a:cubicBezTo>
              </a:path>
            </a:pathLst>
          </a:custGeom>
          <a:noFill/>
          <a:ln cap="flat" cmpd="sng" w="38100">
            <a:solidFill>
              <a:srgbClr val="013A46"/>
            </a:solidFill>
            <a:prstDash val="dash"/>
            <a:round/>
            <a:headEnd len="med" w="med" type="triangle"/>
            <a:tailEnd len="med" w="med" type="diamond"/>
          </a:ln>
        </p:spPr>
      </p:sp>
      <p:sp>
        <p:nvSpPr>
          <p:cNvPr id="72" name="Google Shape;72;p14"/>
          <p:cNvSpPr txBox="1"/>
          <p:nvPr/>
        </p:nvSpPr>
        <p:spPr>
          <a:xfrm>
            <a:off x="1325000" y="1237625"/>
            <a:ext cx="1639500" cy="537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Caveat"/>
                <a:ea typeface="Caveat"/>
                <a:cs typeface="Caveat"/>
                <a:sym typeface="Caveat"/>
              </a:rPr>
              <a:t>Madhumitha</a:t>
            </a:r>
            <a:endParaRPr b="1" sz="2200">
              <a:latin typeface="Caveat"/>
              <a:ea typeface="Caveat"/>
              <a:cs typeface="Caveat"/>
              <a:sym typeface="Caveat"/>
            </a:endParaRPr>
          </a:p>
        </p:txBody>
      </p:sp>
      <p:sp>
        <p:nvSpPr>
          <p:cNvPr id="73" name="Google Shape;73;p14"/>
          <p:cNvSpPr txBox="1"/>
          <p:nvPr/>
        </p:nvSpPr>
        <p:spPr>
          <a:xfrm>
            <a:off x="5187419" y="854725"/>
            <a:ext cx="1117500" cy="537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Caveat"/>
                <a:ea typeface="Caveat"/>
                <a:cs typeface="Caveat"/>
                <a:sym typeface="Caveat"/>
              </a:rPr>
              <a:t>Prudhvi</a:t>
            </a:r>
            <a:endParaRPr b="1" sz="2200">
              <a:latin typeface="Caveat"/>
              <a:ea typeface="Caveat"/>
              <a:cs typeface="Caveat"/>
              <a:sym typeface="Caveat"/>
            </a:endParaRPr>
          </a:p>
        </p:txBody>
      </p:sp>
      <p:sp>
        <p:nvSpPr>
          <p:cNvPr id="74" name="Google Shape;74;p14"/>
          <p:cNvSpPr txBox="1"/>
          <p:nvPr/>
        </p:nvSpPr>
        <p:spPr>
          <a:xfrm>
            <a:off x="135650" y="84625"/>
            <a:ext cx="3036000" cy="6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t>The Team</a:t>
            </a:r>
            <a:endParaRPr b="1" sz="3200"/>
          </a:p>
        </p:txBody>
      </p:sp>
      <p:sp>
        <p:nvSpPr>
          <p:cNvPr id="75" name="Google Shape;75;p14"/>
          <p:cNvSpPr txBox="1"/>
          <p:nvPr/>
        </p:nvSpPr>
        <p:spPr>
          <a:xfrm>
            <a:off x="1441250" y="546775"/>
            <a:ext cx="17118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13A46"/>
                </a:solidFill>
              </a:rPr>
              <a:t>A09</a:t>
            </a:r>
            <a:endParaRPr b="1" sz="2400">
              <a:solidFill>
                <a:srgbClr val="013A4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idx="1" type="subTitle"/>
          </p:nvPr>
        </p:nvSpPr>
        <p:spPr>
          <a:xfrm>
            <a:off x="122375" y="745150"/>
            <a:ext cx="8520600" cy="1733100"/>
          </a:xfrm>
          <a:prstGeom prst="rect">
            <a:avLst/>
          </a:prstGeom>
          <a:noFill/>
          <a:effectLst>
            <a:outerShdw blurRad="57150"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100">
                <a:solidFill>
                  <a:schemeClr val="dk1"/>
                </a:solidFill>
              </a:rPr>
              <a:t>In the United States, where career opportunities are as diverse as the nation itself, the path to meaningful employment is an intricate puzzle shaped by a multitude of factors.</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None/>
            </a:pPr>
            <a:r>
              <a:rPr lang="en" sz="1100">
                <a:solidFill>
                  <a:schemeClr val="dk1"/>
                </a:solidFill>
              </a:rPr>
              <a:t>The project, "Analyzing Regional Job Trends Across Industry Sectors in the United States," ventures into the dynamic world of employment to unveil the secrets that drive our nation's workforce.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100">
                <a:solidFill>
                  <a:schemeClr val="dk1"/>
                </a:solidFill>
              </a:rPr>
              <a:t>By drawing upon authoritative data sources, such as the United States Census Bureau and the Bureau of Economic Analysis, this research is poised to illuminate the American job market.</a:t>
            </a:r>
            <a:endParaRPr sz="1100">
              <a:solidFill>
                <a:schemeClr val="dk1"/>
              </a:solidFill>
            </a:endParaRPr>
          </a:p>
          <a:p>
            <a:pPr indent="0" lvl="0" marL="0" rtl="0" algn="ctr">
              <a:spcBef>
                <a:spcPts val="0"/>
              </a:spcBef>
              <a:spcAft>
                <a:spcPts val="0"/>
              </a:spcAft>
              <a:buNone/>
            </a:pPr>
            <a:r>
              <a:t/>
            </a:r>
            <a:endParaRPr sz="1100">
              <a:solidFill>
                <a:schemeClr val="dk1"/>
              </a:solidFill>
              <a:highlight>
                <a:schemeClr val="lt1"/>
              </a:highlight>
            </a:endParaRPr>
          </a:p>
        </p:txBody>
      </p:sp>
      <p:sp>
        <p:nvSpPr>
          <p:cNvPr id="81" name="Google Shape;81;p15"/>
          <p:cNvSpPr txBox="1"/>
          <p:nvPr/>
        </p:nvSpPr>
        <p:spPr>
          <a:xfrm>
            <a:off x="122375" y="3791375"/>
            <a:ext cx="8732400" cy="1074300"/>
          </a:xfrm>
          <a:prstGeom prst="rect">
            <a:avLst/>
          </a:prstGeom>
          <a:noFill/>
          <a:ln>
            <a:noFill/>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As graduate students who are looking forward to employment in the US, analyzing sector-specific opportunities, job trends and state-level economic patterns will help us make informed career choices, ensuring we put our best foot forward.</a:t>
            </a:r>
            <a:endParaRPr sz="1100">
              <a:solidFill>
                <a:schemeClr val="dk1"/>
              </a:solidFill>
            </a:endParaRPr>
          </a:p>
          <a:p>
            <a:pPr indent="0" lvl="0" marL="0" rtl="0" algn="l">
              <a:spcBef>
                <a:spcPts val="0"/>
              </a:spcBef>
              <a:spcAft>
                <a:spcPts val="0"/>
              </a:spcAft>
              <a:buNone/>
            </a:pPr>
            <a:r>
              <a:t/>
            </a:r>
            <a:endParaRPr sz="1100">
              <a:solidFill>
                <a:schemeClr val="dk1"/>
              </a:solidFill>
              <a:highlight>
                <a:schemeClr val="lt1"/>
              </a:highlight>
            </a:endParaRPr>
          </a:p>
        </p:txBody>
      </p:sp>
      <p:pic>
        <p:nvPicPr>
          <p:cNvPr id="82" name="Google Shape;82;p15"/>
          <p:cNvPicPr preferRelativeResize="0"/>
          <p:nvPr/>
        </p:nvPicPr>
        <p:blipFill rotWithShape="1">
          <a:blip r:embed="rId3">
            <a:alphaModFix/>
          </a:blip>
          <a:srcRect b="4732" l="0" r="0" t="86996"/>
          <a:stretch/>
        </p:blipFill>
        <p:spPr>
          <a:xfrm>
            <a:off x="0" y="157300"/>
            <a:ext cx="9144003" cy="504074"/>
          </a:xfrm>
          <a:prstGeom prst="rect">
            <a:avLst/>
          </a:prstGeom>
          <a:noFill/>
          <a:ln>
            <a:noFill/>
          </a:ln>
        </p:spPr>
      </p:pic>
      <p:sp>
        <p:nvSpPr>
          <p:cNvPr id="83" name="Google Shape;83;p15"/>
          <p:cNvSpPr txBox="1"/>
          <p:nvPr/>
        </p:nvSpPr>
        <p:spPr>
          <a:xfrm>
            <a:off x="0" y="169475"/>
            <a:ext cx="90351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Introduction</a:t>
            </a:r>
            <a:endParaRPr b="1" sz="2000">
              <a:solidFill>
                <a:schemeClr val="dk1"/>
              </a:solidFill>
            </a:endParaRPr>
          </a:p>
        </p:txBody>
      </p:sp>
      <p:pic>
        <p:nvPicPr>
          <p:cNvPr id="84" name="Google Shape;84;p15"/>
          <p:cNvPicPr preferRelativeResize="0"/>
          <p:nvPr/>
        </p:nvPicPr>
        <p:blipFill rotWithShape="1">
          <a:blip r:embed="rId3">
            <a:alphaModFix/>
          </a:blip>
          <a:srcRect b="4732" l="0" r="0" t="86996"/>
          <a:stretch/>
        </p:blipFill>
        <p:spPr>
          <a:xfrm>
            <a:off x="0" y="3129100"/>
            <a:ext cx="9144003" cy="504074"/>
          </a:xfrm>
          <a:prstGeom prst="rect">
            <a:avLst/>
          </a:prstGeom>
          <a:noFill/>
          <a:ln>
            <a:noFill/>
          </a:ln>
        </p:spPr>
      </p:pic>
      <p:sp>
        <p:nvSpPr>
          <p:cNvPr id="85" name="Google Shape;85;p15"/>
          <p:cNvSpPr txBox="1"/>
          <p:nvPr/>
        </p:nvSpPr>
        <p:spPr>
          <a:xfrm>
            <a:off x="0" y="3141275"/>
            <a:ext cx="90351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Motivation</a:t>
            </a:r>
            <a:endParaRPr b="1" sz="20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nvSpPr>
        <p:spPr>
          <a:xfrm>
            <a:off x="406000" y="2503550"/>
            <a:ext cx="3057000" cy="192450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lang="en" sz="1100">
                <a:solidFill>
                  <a:schemeClr val="dk1"/>
                </a:solidFill>
              </a:rPr>
              <a:t>Meaning of NAICS Code - Sectors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Number of firms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Number of establishments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Number of employees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Number of net jobs created from expanding/contracting and opening/closing establishments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Number of employees associated with firm deaths </a:t>
            </a:r>
            <a:endParaRPr sz="1100">
              <a:solidFill>
                <a:schemeClr val="dk1"/>
              </a:solidFill>
            </a:endParaRPr>
          </a:p>
        </p:txBody>
      </p:sp>
      <p:pic>
        <p:nvPicPr>
          <p:cNvPr id="91" name="Google Shape;91;p16"/>
          <p:cNvPicPr preferRelativeResize="0"/>
          <p:nvPr/>
        </p:nvPicPr>
        <p:blipFill rotWithShape="1">
          <a:blip r:embed="rId3">
            <a:alphaModFix/>
          </a:blip>
          <a:srcRect b="4732" l="0" r="0" t="86996"/>
          <a:stretch/>
        </p:blipFill>
        <p:spPr>
          <a:xfrm>
            <a:off x="0" y="157300"/>
            <a:ext cx="9144003" cy="504074"/>
          </a:xfrm>
          <a:prstGeom prst="rect">
            <a:avLst/>
          </a:prstGeom>
          <a:noFill/>
          <a:ln>
            <a:noFill/>
          </a:ln>
        </p:spPr>
      </p:pic>
      <p:sp>
        <p:nvSpPr>
          <p:cNvPr id="92" name="Google Shape;92;p16"/>
          <p:cNvSpPr txBox="1"/>
          <p:nvPr/>
        </p:nvSpPr>
        <p:spPr>
          <a:xfrm>
            <a:off x="0" y="169475"/>
            <a:ext cx="90351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Data Sources</a:t>
            </a:r>
            <a:endParaRPr b="1" sz="2000">
              <a:solidFill>
                <a:schemeClr val="dk1"/>
              </a:solidFill>
            </a:endParaRPr>
          </a:p>
        </p:txBody>
      </p:sp>
      <p:pic>
        <p:nvPicPr>
          <p:cNvPr id="93" name="Google Shape;93;p16"/>
          <p:cNvPicPr preferRelativeResize="0"/>
          <p:nvPr/>
        </p:nvPicPr>
        <p:blipFill>
          <a:blip r:embed="rId4">
            <a:alphaModFix/>
          </a:blip>
          <a:stretch>
            <a:fillRect/>
          </a:stretch>
        </p:blipFill>
        <p:spPr>
          <a:xfrm>
            <a:off x="1182500" y="991100"/>
            <a:ext cx="1300600" cy="975450"/>
          </a:xfrm>
          <a:prstGeom prst="rect">
            <a:avLst/>
          </a:prstGeom>
          <a:noFill/>
          <a:ln>
            <a:noFill/>
          </a:ln>
        </p:spPr>
      </p:pic>
      <p:sp>
        <p:nvSpPr>
          <p:cNvPr id="94" name="Google Shape;94;p16"/>
          <p:cNvSpPr txBox="1"/>
          <p:nvPr/>
        </p:nvSpPr>
        <p:spPr>
          <a:xfrm>
            <a:off x="406000" y="1804250"/>
            <a:ext cx="3057000" cy="69930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6000"/>
              </a:srgbClr>
            </a:outerShdw>
          </a:effectLst>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Business Dynamic Statistics from United States Census Bureau</a:t>
            </a:r>
            <a:endParaRPr>
              <a:solidFill>
                <a:schemeClr val="dk1"/>
              </a:solidFill>
            </a:endParaRPr>
          </a:p>
          <a:p>
            <a:pPr indent="0" lvl="0" marL="0" rtl="0" algn="just">
              <a:spcBef>
                <a:spcPts val="0"/>
              </a:spcBef>
              <a:spcAft>
                <a:spcPts val="0"/>
              </a:spcAft>
              <a:buNone/>
            </a:pPr>
            <a:r>
              <a:t/>
            </a:r>
            <a:endParaRPr/>
          </a:p>
        </p:txBody>
      </p:sp>
      <p:sp>
        <p:nvSpPr>
          <p:cNvPr id="95" name="Google Shape;95;p16"/>
          <p:cNvSpPr txBox="1"/>
          <p:nvPr/>
        </p:nvSpPr>
        <p:spPr>
          <a:xfrm>
            <a:off x="5534975" y="2503550"/>
            <a:ext cx="3057000" cy="192450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lang="en" sz="1100">
                <a:solidFill>
                  <a:schemeClr val="dk1"/>
                </a:solidFill>
              </a:rPr>
              <a:t>GDP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Per Capita Income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Geo Name - States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Years </a:t>
            </a:r>
            <a:endParaRPr sz="1100">
              <a:solidFill>
                <a:schemeClr val="dk1"/>
              </a:solidFill>
            </a:endParaRPr>
          </a:p>
        </p:txBody>
      </p:sp>
      <p:sp>
        <p:nvSpPr>
          <p:cNvPr id="96" name="Google Shape;96;p16"/>
          <p:cNvSpPr txBox="1"/>
          <p:nvPr/>
        </p:nvSpPr>
        <p:spPr>
          <a:xfrm>
            <a:off x="5534975" y="1804250"/>
            <a:ext cx="3057000" cy="69930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4000"/>
              </a:srgbClr>
            </a:outerShdw>
          </a:effectLst>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GDP data across the States from Bureau of Economic Analysis</a:t>
            </a:r>
            <a:endParaRPr>
              <a:solidFill>
                <a:schemeClr val="dk1"/>
              </a:solidFill>
            </a:endParaRPr>
          </a:p>
        </p:txBody>
      </p:sp>
      <p:pic>
        <p:nvPicPr>
          <p:cNvPr id="97" name="Google Shape;97;p16"/>
          <p:cNvPicPr preferRelativeResize="0"/>
          <p:nvPr/>
        </p:nvPicPr>
        <p:blipFill rotWithShape="1">
          <a:blip r:embed="rId5">
            <a:alphaModFix/>
          </a:blip>
          <a:srcRect b="22366" l="0" r="0" t="22433"/>
          <a:stretch/>
        </p:blipFill>
        <p:spPr>
          <a:xfrm>
            <a:off x="6465875" y="1039175"/>
            <a:ext cx="1266892" cy="699300"/>
          </a:xfrm>
          <a:prstGeom prst="rect">
            <a:avLst/>
          </a:prstGeom>
          <a:noFill/>
          <a:ln>
            <a:noFill/>
          </a:ln>
        </p:spPr>
      </p:pic>
      <p:sp>
        <p:nvSpPr>
          <p:cNvPr id="98" name="Google Shape;98;p16"/>
          <p:cNvSpPr txBox="1"/>
          <p:nvPr/>
        </p:nvSpPr>
        <p:spPr>
          <a:xfrm>
            <a:off x="3810338" y="4173200"/>
            <a:ext cx="1377300" cy="552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t>Merged!</a:t>
            </a:r>
            <a:endParaRPr b="1" sz="2200"/>
          </a:p>
        </p:txBody>
      </p:sp>
      <p:sp>
        <p:nvSpPr>
          <p:cNvPr id="99" name="Google Shape;99;p16"/>
          <p:cNvSpPr/>
          <p:nvPr/>
        </p:nvSpPr>
        <p:spPr>
          <a:xfrm>
            <a:off x="3244675" y="2388329"/>
            <a:ext cx="1019725" cy="1902825"/>
          </a:xfrm>
          <a:custGeom>
            <a:rect b="b" l="l" r="r" t="t"/>
            <a:pathLst>
              <a:path extrusionOk="0" h="76113" w="40789">
                <a:moveTo>
                  <a:pt x="0" y="1413"/>
                </a:moveTo>
                <a:cubicBezTo>
                  <a:pt x="8323" y="-1361"/>
                  <a:pt x="22198" y="-55"/>
                  <a:pt x="25457" y="8090"/>
                </a:cubicBezTo>
                <a:cubicBezTo>
                  <a:pt x="28351" y="15324"/>
                  <a:pt x="21554" y="24492"/>
                  <a:pt x="25040" y="31460"/>
                </a:cubicBezTo>
                <a:cubicBezTo>
                  <a:pt x="28085" y="37546"/>
                  <a:pt x="39361" y="38102"/>
                  <a:pt x="40481" y="44814"/>
                </a:cubicBezTo>
                <a:cubicBezTo>
                  <a:pt x="42217" y="55215"/>
                  <a:pt x="35890" y="65568"/>
                  <a:pt x="35890" y="76113"/>
                </a:cubicBezTo>
              </a:path>
            </a:pathLst>
          </a:custGeom>
          <a:noFill/>
          <a:ln cap="flat" cmpd="sng" w="38100">
            <a:solidFill>
              <a:schemeClr val="dk2"/>
            </a:solidFill>
            <a:prstDash val="dash"/>
            <a:round/>
            <a:headEnd len="med" w="med" type="triangle"/>
            <a:tailEnd len="med" w="med" type="diamond"/>
          </a:ln>
          <a:effectLst>
            <a:outerShdw blurRad="57150" rotWithShape="0" algn="bl" dir="5400000" dist="19050">
              <a:srgbClr val="000000">
                <a:alpha val="50000"/>
              </a:srgbClr>
            </a:outerShdw>
          </a:effectLst>
        </p:spPr>
      </p:sp>
      <p:sp>
        <p:nvSpPr>
          <p:cNvPr id="100" name="Google Shape;100;p16"/>
          <p:cNvSpPr/>
          <p:nvPr/>
        </p:nvSpPr>
        <p:spPr>
          <a:xfrm flipH="1">
            <a:off x="4721560" y="2388325"/>
            <a:ext cx="896440" cy="1902825"/>
          </a:xfrm>
          <a:custGeom>
            <a:rect b="b" l="l" r="r" t="t"/>
            <a:pathLst>
              <a:path extrusionOk="0" h="76113" w="40789">
                <a:moveTo>
                  <a:pt x="0" y="1413"/>
                </a:moveTo>
                <a:cubicBezTo>
                  <a:pt x="8323" y="-1361"/>
                  <a:pt x="22198" y="-55"/>
                  <a:pt x="25457" y="8090"/>
                </a:cubicBezTo>
                <a:cubicBezTo>
                  <a:pt x="28351" y="15324"/>
                  <a:pt x="21554" y="24492"/>
                  <a:pt x="25040" y="31460"/>
                </a:cubicBezTo>
                <a:cubicBezTo>
                  <a:pt x="28085" y="37546"/>
                  <a:pt x="39361" y="38102"/>
                  <a:pt x="40481" y="44814"/>
                </a:cubicBezTo>
                <a:cubicBezTo>
                  <a:pt x="42217" y="55215"/>
                  <a:pt x="35890" y="65568"/>
                  <a:pt x="35890" y="76113"/>
                </a:cubicBezTo>
              </a:path>
            </a:pathLst>
          </a:custGeom>
          <a:noFill/>
          <a:ln cap="flat" cmpd="sng" w="38100">
            <a:solidFill>
              <a:schemeClr val="dk2"/>
            </a:solidFill>
            <a:prstDash val="dash"/>
            <a:round/>
            <a:headEnd len="med" w="med" type="triangle"/>
            <a:tailEnd len="med" w="med" type="diamond"/>
          </a:ln>
          <a:effectLst>
            <a:outerShdw blurRad="57150" rotWithShape="0" algn="bl" dir="5400000" dist="19050">
              <a:srgbClr val="000000">
                <a:alpha val="50000"/>
              </a:srgbClr>
            </a:outerShdw>
          </a:effectLst>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7"/>
          <p:cNvPicPr preferRelativeResize="0"/>
          <p:nvPr/>
        </p:nvPicPr>
        <p:blipFill>
          <a:blip r:embed="rId3">
            <a:alphaModFix/>
          </a:blip>
          <a:stretch>
            <a:fillRect/>
          </a:stretch>
        </p:blipFill>
        <p:spPr>
          <a:xfrm>
            <a:off x="156525" y="724650"/>
            <a:ext cx="5629348" cy="4194826"/>
          </a:xfrm>
          <a:prstGeom prst="rect">
            <a:avLst/>
          </a:prstGeom>
          <a:noFill/>
          <a:ln>
            <a:noFill/>
          </a:ln>
        </p:spPr>
      </p:pic>
      <p:pic>
        <p:nvPicPr>
          <p:cNvPr id="106" name="Google Shape;106;p17"/>
          <p:cNvPicPr preferRelativeResize="0"/>
          <p:nvPr/>
        </p:nvPicPr>
        <p:blipFill rotWithShape="1">
          <a:blip r:embed="rId4">
            <a:alphaModFix/>
          </a:blip>
          <a:srcRect b="4732" l="0" r="0" t="86996"/>
          <a:stretch/>
        </p:blipFill>
        <p:spPr>
          <a:xfrm>
            <a:off x="0" y="157300"/>
            <a:ext cx="9144003" cy="504074"/>
          </a:xfrm>
          <a:prstGeom prst="rect">
            <a:avLst/>
          </a:prstGeom>
          <a:noFill/>
          <a:ln>
            <a:noFill/>
          </a:ln>
        </p:spPr>
      </p:pic>
      <p:sp>
        <p:nvSpPr>
          <p:cNvPr id="107" name="Google Shape;107;p17"/>
          <p:cNvSpPr txBox="1"/>
          <p:nvPr/>
        </p:nvSpPr>
        <p:spPr>
          <a:xfrm>
            <a:off x="0" y="169475"/>
            <a:ext cx="90351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Data Preparation</a:t>
            </a:r>
            <a:endParaRPr b="1" sz="2000">
              <a:solidFill>
                <a:schemeClr val="dk1"/>
              </a:solidFill>
            </a:endParaRPr>
          </a:p>
        </p:txBody>
      </p:sp>
      <p:sp>
        <p:nvSpPr>
          <p:cNvPr id="108" name="Google Shape;108;p17"/>
          <p:cNvSpPr txBox="1"/>
          <p:nvPr/>
        </p:nvSpPr>
        <p:spPr>
          <a:xfrm>
            <a:off x="5733125" y="2571750"/>
            <a:ext cx="3189000" cy="2205900"/>
          </a:xfrm>
          <a:prstGeom prst="rect">
            <a:avLst/>
          </a:prstGeom>
          <a:noFill/>
          <a:ln>
            <a:noFill/>
          </a:ln>
          <a:effectLst>
            <a:outerShdw blurRad="57150" rotWithShape="0" algn="bl" dir="5400000" dist="19050">
              <a:srgbClr val="000000">
                <a:alpha val="18000"/>
              </a:srgbClr>
            </a:outerShdw>
          </a:effectLst>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n" sz="1100">
                <a:solidFill>
                  <a:schemeClr val="dk1"/>
                </a:solidFill>
              </a:rPr>
              <a:t>The visualization unveils that the GDP and Personal Income columns are notably plagued by null values. </a:t>
            </a:r>
            <a:endParaRPr sz="1100">
              <a:solidFill>
                <a:schemeClr val="dk1"/>
              </a:solidFill>
            </a:endParaRPr>
          </a:p>
          <a:p>
            <a:pPr indent="0" lvl="0" marL="0" rtl="0" algn="just">
              <a:lnSpc>
                <a:spcPct val="100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00000"/>
              </a:lnSpc>
              <a:spcBef>
                <a:spcPts val="0"/>
              </a:spcBef>
              <a:spcAft>
                <a:spcPts val="0"/>
              </a:spcAft>
              <a:buClr>
                <a:schemeClr val="dk1"/>
              </a:buClr>
              <a:buSzPts val="1100"/>
              <a:buFont typeface="Arial"/>
              <a:buNone/>
            </a:pPr>
            <a:r>
              <a:rPr lang="en" sz="1100">
                <a:solidFill>
                  <a:schemeClr val="dk1"/>
                </a:solidFill>
              </a:rPr>
              <a:t>This observation stems from the fact that while the current dataset captures data up to 2020, the Business Dynamic Dataset commences from 1978. </a:t>
            </a:r>
            <a:endParaRPr sz="1100">
              <a:solidFill>
                <a:schemeClr val="dk1"/>
              </a:solidFill>
            </a:endParaRPr>
          </a:p>
          <a:p>
            <a:pPr indent="0" lvl="0" marL="0" rtl="0" algn="just">
              <a:lnSpc>
                <a:spcPct val="100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00000"/>
              </a:lnSpc>
              <a:spcBef>
                <a:spcPts val="0"/>
              </a:spcBef>
              <a:spcAft>
                <a:spcPts val="0"/>
              </a:spcAft>
              <a:buClr>
                <a:schemeClr val="dk1"/>
              </a:buClr>
              <a:buSzPts val="1100"/>
              <a:buFont typeface="Arial"/>
              <a:buNone/>
            </a:pPr>
            <a:r>
              <a:rPr lang="en" sz="1100">
                <a:solidFill>
                  <a:schemeClr val="dk1"/>
                </a:solidFill>
              </a:rPr>
              <a:t>Consequently, our analytical journey, leveraging the merged dataset, commences from the year 2000.</a:t>
            </a:r>
            <a:endParaRPr sz="1100">
              <a:solidFill>
                <a:schemeClr val="dk1"/>
              </a:solidFill>
            </a:endParaRPr>
          </a:p>
          <a:p>
            <a:pPr indent="0" lvl="0" marL="0" rtl="0" algn="l">
              <a:lnSpc>
                <a:spcPct val="175000"/>
              </a:lnSpc>
              <a:spcBef>
                <a:spcPts val="0"/>
              </a:spcBef>
              <a:spcAft>
                <a:spcPts val="0"/>
              </a:spcAft>
              <a:buClr>
                <a:schemeClr val="dk1"/>
              </a:buClr>
              <a:buSzPts val="1100"/>
              <a:buFont typeface="Arial"/>
              <a:buNone/>
            </a:pPr>
            <a:r>
              <a:t/>
            </a:r>
            <a:endParaRPr sz="1100">
              <a:solidFill>
                <a:schemeClr val="dk1"/>
              </a:solidFill>
              <a:latin typeface="Roboto"/>
              <a:ea typeface="Roboto"/>
              <a:cs typeface="Roboto"/>
              <a:sym typeface="Roboto"/>
            </a:endParaRPr>
          </a:p>
          <a:p>
            <a:pPr indent="0" lvl="0" marL="0" rtl="0" algn="l">
              <a:spcBef>
                <a:spcPts val="0"/>
              </a:spcBef>
              <a:spcAft>
                <a:spcPts val="0"/>
              </a:spcAft>
              <a:buNone/>
            </a:pPr>
            <a:r>
              <a:t/>
            </a:r>
            <a:endParaRPr sz="1100"/>
          </a:p>
        </p:txBody>
      </p:sp>
      <p:sp>
        <p:nvSpPr>
          <p:cNvPr id="109" name="Google Shape;109;p17"/>
          <p:cNvSpPr txBox="1"/>
          <p:nvPr/>
        </p:nvSpPr>
        <p:spPr>
          <a:xfrm>
            <a:off x="5898725" y="938675"/>
            <a:ext cx="2857800" cy="896400"/>
          </a:xfrm>
          <a:prstGeom prst="rect">
            <a:avLst/>
          </a:prstGeom>
          <a:noFill/>
          <a:ln>
            <a:noFill/>
          </a:ln>
          <a:effectLst>
            <a:outerShdw blurRad="57150" rotWithShape="0" algn="bl" dir="5400000" dist="19050">
              <a:srgbClr val="000000">
                <a:alpha val="23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100"/>
              <a:t>Please forgive our long column names from raw data</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8"/>
          <p:cNvPicPr preferRelativeResize="0"/>
          <p:nvPr/>
        </p:nvPicPr>
        <p:blipFill>
          <a:blip r:embed="rId3">
            <a:alphaModFix/>
          </a:blip>
          <a:stretch>
            <a:fillRect/>
          </a:stretch>
        </p:blipFill>
        <p:spPr>
          <a:xfrm>
            <a:off x="917175" y="851400"/>
            <a:ext cx="7213325" cy="3751525"/>
          </a:xfrm>
          <a:prstGeom prst="rect">
            <a:avLst/>
          </a:prstGeom>
          <a:noFill/>
          <a:ln>
            <a:noFill/>
          </a:ln>
        </p:spPr>
      </p:pic>
      <p:sp>
        <p:nvSpPr>
          <p:cNvPr id="115" name="Google Shape;115;p18"/>
          <p:cNvSpPr txBox="1"/>
          <p:nvPr/>
        </p:nvSpPr>
        <p:spPr>
          <a:xfrm>
            <a:off x="823275" y="396450"/>
            <a:ext cx="6750300" cy="9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Enough of Cleaning and Prepping</a:t>
            </a:r>
            <a:endParaRPr b="1"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9"/>
          <p:cNvPicPr preferRelativeResize="0"/>
          <p:nvPr/>
        </p:nvPicPr>
        <p:blipFill>
          <a:blip r:embed="rId3">
            <a:alphaModFix/>
          </a:blip>
          <a:stretch>
            <a:fillRect/>
          </a:stretch>
        </p:blipFill>
        <p:spPr>
          <a:xfrm>
            <a:off x="2588300" y="3768350"/>
            <a:ext cx="973000" cy="723950"/>
          </a:xfrm>
          <a:prstGeom prst="rect">
            <a:avLst/>
          </a:prstGeom>
          <a:noFill/>
          <a:ln>
            <a:noFill/>
          </a:ln>
        </p:spPr>
      </p:pic>
      <p:pic>
        <p:nvPicPr>
          <p:cNvPr id="121" name="Google Shape;121;p19"/>
          <p:cNvPicPr preferRelativeResize="0"/>
          <p:nvPr/>
        </p:nvPicPr>
        <p:blipFill rotWithShape="1">
          <a:blip r:embed="rId4">
            <a:alphaModFix/>
          </a:blip>
          <a:srcRect b="26519" l="26503" r="39391" t="0"/>
          <a:stretch/>
        </p:blipFill>
        <p:spPr>
          <a:xfrm>
            <a:off x="6900" y="794375"/>
            <a:ext cx="3014575" cy="2168075"/>
          </a:xfrm>
          <a:prstGeom prst="rect">
            <a:avLst/>
          </a:prstGeom>
          <a:noFill/>
          <a:ln>
            <a:noFill/>
          </a:ln>
        </p:spPr>
      </p:pic>
      <p:pic>
        <p:nvPicPr>
          <p:cNvPr id="122" name="Google Shape;122;p19"/>
          <p:cNvPicPr preferRelativeResize="0"/>
          <p:nvPr/>
        </p:nvPicPr>
        <p:blipFill rotWithShape="1">
          <a:blip r:embed="rId4">
            <a:alphaModFix/>
          </a:blip>
          <a:srcRect b="26519" l="89969" r="0" t="0"/>
          <a:stretch/>
        </p:blipFill>
        <p:spPr>
          <a:xfrm>
            <a:off x="3163050" y="794375"/>
            <a:ext cx="886577" cy="2168075"/>
          </a:xfrm>
          <a:prstGeom prst="rect">
            <a:avLst/>
          </a:prstGeom>
          <a:noFill/>
          <a:ln>
            <a:noFill/>
          </a:ln>
        </p:spPr>
      </p:pic>
      <p:pic>
        <p:nvPicPr>
          <p:cNvPr id="123" name="Google Shape;123;p19"/>
          <p:cNvPicPr preferRelativeResize="0"/>
          <p:nvPr/>
        </p:nvPicPr>
        <p:blipFill>
          <a:blip r:embed="rId5">
            <a:alphaModFix/>
          </a:blip>
          <a:stretch>
            <a:fillRect/>
          </a:stretch>
        </p:blipFill>
        <p:spPr>
          <a:xfrm>
            <a:off x="4837500" y="1314075"/>
            <a:ext cx="4023349" cy="2790875"/>
          </a:xfrm>
          <a:prstGeom prst="rect">
            <a:avLst/>
          </a:prstGeom>
          <a:noFill/>
          <a:ln>
            <a:noFill/>
          </a:ln>
        </p:spPr>
      </p:pic>
      <p:pic>
        <p:nvPicPr>
          <p:cNvPr id="124" name="Google Shape;124;p19"/>
          <p:cNvPicPr preferRelativeResize="0"/>
          <p:nvPr/>
        </p:nvPicPr>
        <p:blipFill rotWithShape="1">
          <a:blip r:embed="rId6">
            <a:alphaModFix/>
          </a:blip>
          <a:srcRect b="0" l="0" r="0" t="5767"/>
          <a:stretch/>
        </p:blipFill>
        <p:spPr>
          <a:xfrm>
            <a:off x="517150" y="3411600"/>
            <a:ext cx="2001325" cy="1663925"/>
          </a:xfrm>
          <a:prstGeom prst="rect">
            <a:avLst/>
          </a:prstGeom>
          <a:noFill/>
          <a:ln>
            <a:noFill/>
          </a:ln>
        </p:spPr>
      </p:pic>
      <p:pic>
        <p:nvPicPr>
          <p:cNvPr id="125" name="Google Shape;125;p19"/>
          <p:cNvPicPr preferRelativeResize="0"/>
          <p:nvPr/>
        </p:nvPicPr>
        <p:blipFill rotWithShape="1">
          <a:blip r:embed="rId7">
            <a:alphaModFix/>
          </a:blip>
          <a:srcRect b="4732" l="0" r="0" t="86996"/>
          <a:stretch/>
        </p:blipFill>
        <p:spPr>
          <a:xfrm>
            <a:off x="0" y="157300"/>
            <a:ext cx="9144003" cy="504074"/>
          </a:xfrm>
          <a:prstGeom prst="rect">
            <a:avLst/>
          </a:prstGeom>
          <a:noFill/>
          <a:ln>
            <a:noFill/>
          </a:ln>
        </p:spPr>
      </p:pic>
      <p:sp>
        <p:nvSpPr>
          <p:cNvPr id="126" name="Google Shape;126;p19"/>
          <p:cNvSpPr txBox="1"/>
          <p:nvPr/>
        </p:nvSpPr>
        <p:spPr>
          <a:xfrm>
            <a:off x="30000" y="157300"/>
            <a:ext cx="33804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13A46"/>
                </a:solidFill>
              </a:rPr>
              <a:t>Data Exploration</a:t>
            </a:r>
            <a:endParaRPr b="1" sz="2000">
              <a:solidFill>
                <a:srgbClr val="013A46"/>
              </a:solidFill>
            </a:endParaRPr>
          </a:p>
        </p:txBody>
      </p:sp>
      <p:pic>
        <p:nvPicPr>
          <p:cNvPr id="127" name="Google Shape;127;p19"/>
          <p:cNvPicPr preferRelativeResize="0"/>
          <p:nvPr/>
        </p:nvPicPr>
        <p:blipFill rotWithShape="1">
          <a:blip r:embed="rId7">
            <a:alphaModFix/>
          </a:blip>
          <a:srcRect b="7582" l="0" r="20318" t="82603"/>
          <a:stretch/>
        </p:blipFill>
        <p:spPr>
          <a:xfrm>
            <a:off x="288550" y="861425"/>
            <a:ext cx="3758700" cy="318902"/>
          </a:xfrm>
          <a:prstGeom prst="rect">
            <a:avLst/>
          </a:prstGeom>
          <a:noFill/>
          <a:ln>
            <a:noFill/>
          </a:ln>
        </p:spPr>
      </p:pic>
      <p:sp>
        <p:nvSpPr>
          <p:cNvPr id="128" name="Google Shape;128;p19"/>
          <p:cNvSpPr txBox="1"/>
          <p:nvPr>
            <p:ph type="title"/>
          </p:nvPr>
        </p:nvSpPr>
        <p:spPr>
          <a:xfrm>
            <a:off x="288550" y="861425"/>
            <a:ext cx="3758700" cy="3189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1400"/>
              <a:t>State-wise GDP (2020)</a:t>
            </a:r>
            <a:endParaRPr b="1" sz="1400"/>
          </a:p>
        </p:txBody>
      </p:sp>
      <p:pic>
        <p:nvPicPr>
          <p:cNvPr id="129" name="Google Shape;129;p19"/>
          <p:cNvPicPr preferRelativeResize="0"/>
          <p:nvPr/>
        </p:nvPicPr>
        <p:blipFill rotWithShape="1">
          <a:blip r:embed="rId7">
            <a:alphaModFix/>
          </a:blip>
          <a:srcRect b="7582" l="0" r="20318" t="82603"/>
          <a:stretch/>
        </p:blipFill>
        <p:spPr>
          <a:xfrm>
            <a:off x="5037850" y="875525"/>
            <a:ext cx="3758700" cy="318902"/>
          </a:xfrm>
          <a:prstGeom prst="rect">
            <a:avLst/>
          </a:prstGeom>
          <a:noFill/>
          <a:ln>
            <a:noFill/>
          </a:ln>
        </p:spPr>
      </p:pic>
      <p:sp>
        <p:nvSpPr>
          <p:cNvPr id="130" name="Google Shape;130;p19"/>
          <p:cNvSpPr txBox="1"/>
          <p:nvPr>
            <p:ph type="title"/>
          </p:nvPr>
        </p:nvSpPr>
        <p:spPr>
          <a:xfrm>
            <a:off x="5037850" y="875525"/>
            <a:ext cx="3758700" cy="3189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1400" u="sng">
                <a:solidFill>
                  <a:schemeClr val="hlink"/>
                </a:solidFill>
                <a:hlinkClick action="ppaction://hlinksldjump" r:id="rId8"/>
              </a:rPr>
              <a:t>Region</a:t>
            </a:r>
            <a:r>
              <a:rPr b="1" lang="en" sz="1400"/>
              <a:t>-wise Per Capita Personal Income</a:t>
            </a:r>
            <a:endParaRPr b="1" sz="1400"/>
          </a:p>
        </p:txBody>
      </p:sp>
      <p:pic>
        <p:nvPicPr>
          <p:cNvPr id="131" name="Google Shape;131;p19"/>
          <p:cNvPicPr preferRelativeResize="0"/>
          <p:nvPr/>
        </p:nvPicPr>
        <p:blipFill rotWithShape="1">
          <a:blip r:embed="rId7">
            <a:alphaModFix/>
          </a:blip>
          <a:srcRect b="7582" l="0" r="20318" t="82603"/>
          <a:stretch/>
        </p:blipFill>
        <p:spPr>
          <a:xfrm>
            <a:off x="288550" y="3027575"/>
            <a:ext cx="3758700" cy="318902"/>
          </a:xfrm>
          <a:prstGeom prst="rect">
            <a:avLst/>
          </a:prstGeom>
          <a:noFill/>
          <a:ln>
            <a:noFill/>
          </a:ln>
        </p:spPr>
      </p:pic>
      <p:sp>
        <p:nvSpPr>
          <p:cNvPr id="132" name="Google Shape;132;p19"/>
          <p:cNvSpPr txBox="1"/>
          <p:nvPr>
            <p:ph type="title"/>
          </p:nvPr>
        </p:nvSpPr>
        <p:spPr>
          <a:xfrm>
            <a:off x="288550" y="3027575"/>
            <a:ext cx="3758700" cy="3189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1400"/>
              <a:t>Firms Distribution Across Regions</a:t>
            </a:r>
            <a:endParaRPr b="1"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0"/>
          <p:cNvPicPr preferRelativeResize="0"/>
          <p:nvPr/>
        </p:nvPicPr>
        <p:blipFill>
          <a:blip r:embed="rId3">
            <a:alphaModFix/>
          </a:blip>
          <a:stretch>
            <a:fillRect/>
          </a:stretch>
        </p:blipFill>
        <p:spPr>
          <a:xfrm>
            <a:off x="128825" y="944100"/>
            <a:ext cx="4833874" cy="2836226"/>
          </a:xfrm>
          <a:prstGeom prst="rect">
            <a:avLst/>
          </a:prstGeom>
          <a:noFill/>
          <a:ln>
            <a:noFill/>
          </a:ln>
        </p:spPr>
      </p:pic>
      <p:pic>
        <p:nvPicPr>
          <p:cNvPr id="138" name="Google Shape;138;p20"/>
          <p:cNvPicPr preferRelativeResize="0"/>
          <p:nvPr/>
        </p:nvPicPr>
        <p:blipFill>
          <a:blip r:embed="rId4">
            <a:alphaModFix/>
          </a:blip>
          <a:stretch>
            <a:fillRect/>
          </a:stretch>
        </p:blipFill>
        <p:spPr>
          <a:xfrm>
            <a:off x="5057950" y="1015950"/>
            <a:ext cx="3774350" cy="4051350"/>
          </a:xfrm>
          <a:prstGeom prst="rect">
            <a:avLst/>
          </a:prstGeom>
          <a:noFill/>
          <a:ln>
            <a:noFill/>
          </a:ln>
        </p:spPr>
      </p:pic>
      <p:sp>
        <p:nvSpPr>
          <p:cNvPr id="139" name="Google Shape;139;p20"/>
          <p:cNvSpPr txBox="1"/>
          <p:nvPr/>
        </p:nvSpPr>
        <p:spPr>
          <a:xfrm>
            <a:off x="508450" y="3904350"/>
            <a:ext cx="4549500" cy="1117500"/>
          </a:xfrm>
          <a:prstGeom prst="rect">
            <a:avLst/>
          </a:prstGeom>
          <a:noFill/>
          <a:ln>
            <a:noFill/>
          </a:ln>
          <a:effectLst>
            <a:outerShdw blurRad="57150" rotWithShape="0" algn="bl" dir="5400000" dist="19050">
              <a:srgbClr val="000000">
                <a:alpha val="17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100"/>
              <a:t>Reasons :</a:t>
            </a:r>
            <a:endParaRPr sz="1100"/>
          </a:p>
          <a:p>
            <a:pPr indent="-298450" lvl="0" marL="457200" rtl="0" algn="l">
              <a:spcBef>
                <a:spcPts val="0"/>
              </a:spcBef>
              <a:spcAft>
                <a:spcPts val="0"/>
              </a:spcAft>
              <a:buSzPts val="1100"/>
              <a:buAutoNum type="arabicPeriod"/>
            </a:pPr>
            <a:r>
              <a:rPr lang="en" sz="1100"/>
              <a:t>Capital Constraints </a:t>
            </a:r>
            <a:endParaRPr sz="1100"/>
          </a:p>
          <a:p>
            <a:pPr indent="-298450" lvl="0" marL="457200" rtl="0" algn="l">
              <a:spcBef>
                <a:spcPts val="0"/>
              </a:spcBef>
              <a:spcAft>
                <a:spcPts val="0"/>
              </a:spcAft>
              <a:buSzPts val="1100"/>
              <a:buAutoNum type="arabicPeriod"/>
            </a:pPr>
            <a:r>
              <a:rPr lang="en" sz="1100"/>
              <a:t>Decreased Consumer and Business Spending </a:t>
            </a:r>
            <a:endParaRPr sz="1100"/>
          </a:p>
          <a:p>
            <a:pPr indent="-298450" lvl="0" marL="457200" rtl="0" algn="l">
              <a:spcBef>
                <a:spcPts val="0"/>
              </a:spcBef>
              <a:spcAft>
                <a:spcPts val="0"/>
              </a:spcAft>
              <a:buSzPts val="1100"/>
              <a:buAutoNum type="arabicPeriod"/>
            </a:pPr>
            <a:r>
              <a:rPr lang="en" sz="1100"/>
              <a:t>Global Economic Factors</a:t>
            </a:r>
            <a:endParaRPr sz="1100"/>
          </a:p>
        </p:txBody>
      </p:sp>
      <p:pic>
        <p:nvPicPr>
          <p:cNvPr id="140" name="Google Shape;140;p20"/>
          <p:cNvPicPr preferRelativeResize="0"/>
          <p:nvPr/>
        </p:nvPicPr>
        <p:blipFill rotWithShape="1">
          <a:blip r:embed="rId5">
            <a:alphaModFix/>
          </a:blip>
          <a:srcRect b="4732" l="0" r="0" t="86996"/>
          <a:stretch/>
        </p:blipFill>
        <p:spPr>
          <a:xfrm>
            <a:off x="0" y="157300"/>
            <a:ext cx="9144003" cy="504074"/>
          </a:xfrm>
          <a:prstGeom prst="rect">
            <a:avLst/>
          </a:prstGeom>
          <a:noFill/>
          <a:ln>
            <a:noFill/>
          </a:ln>
        </p:spPr>
      </p:pic>
      <p:sp>
        <p:nvSpPr>
          <p:cNvPr id="141" name="Google Shape;141;p20"/>
          <p:cNvSpPr txBox="1"/>
          <p:nvPr/>
        </p:nvSpPr>
        <p:spPr>
          <a:xfrm>
            <a:off x="30000" y="157300"/>
            <a:ext cx="9067500" cy="44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chemeClr val="dk1"/>
                </a:solidFill>
              </a:rPr>
              <a:t>Identifying the Sectors with highest and lowest Employment Volatility</a:t>
            </a:r>
            <a:endParaRPr b="1" sz="2000">
              <a:solidFill>
                <a:schemeClr val="dk1"/>
              </a:solidFill>
            </a:endParaRPr>
          </a:p>
          <a:p>
            <a:pPr indent="0" lvl="0" marL="0" rtl="0" algn="l">
              <a:spcBef>
                <a:spcPts val="0"/>
              </a:spcBef>
              <a:spcAft>
                <a:spcPts val="0"/>
              </a:spcAft>
              <a:buNone/>
            </a:pPr>
            <a:r>
              <a:t/>
            </a:r>
            <a:endParaRPr b="1" sz="2200">
              <a:solidFill>
                <a:srgbClr val="013A4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1"/>
          <p:cNvPicPr preferRelativeResize="0"/>
          <p:nvPr/>
        </p:nvPicPr>
        <p:blipFill rotWithShape="1">
          <a:blip r:embed="rId3">
            <a:alphaModFix/>
          </a:blip>
          <a:srcRect b="4732" l="0" r="0" t="86996"/>
          <a:stretch/>
        </p:blipFill>
        <p:spPr>
          <a:xfrm>
            <a:off x="0" y="157300"/>
            <a:ext cx="9144003" cy="504074"/>
          </a:xfrm>
          <a:prstGeom prst="rect">
            <a:avLst/>
          </a:prstGeom>
          <a:noFill/>
          <a:ln>
            <a:noFill/>
          </a:ln>
        </p:spPr>
      </p:pic>
      <p:sp>
        <p:nvSpPr>
          <p:cNvPr id="147" name="Google Shape;147;p21"/>
          <p:cNvSpPr txBox="1"/>
          <p:nvPr/>
        </p:nvSpPr>
        <p:spPr>
          <a:xfrm>
            <a:off x="30000" y="157300"/>
            <a:ext cx="9067500" cy="44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2000">
                <a:solidFill>
                  <a:schemeClr val="dk1"/>
                </a:solidFill>
              </a:rPr>
              <a:t>Studying the effect of Economic Events on Jobs across Sectors - Part I</a:t>
            </a:r>
            <a:endParaRPr b="1" sz="2000">
              <a:solidFill>
                <a:schemeClr val="dk1"/>
              </a:solidFill>
            </a:endParaRPr>
          </a:p>
          <a:p>
            <a:pPr indent="0" lvl="0" marL="0" rtl="0" algn="l">
              <a:spcBef>
                <a:spcPts val="0"/>
              </a:spcBef>
              <a:spcAft>
                <a:spcPts val="0"/>
              </a:spcAft>
              <a:buNone/>
            </a:pPr>
            <a:r>
              <a:t/>
            </a:r>
            <a:endParaRPr b="1" sz="2000">
              <a:solidFill>
                <a:schemeClr val="dk1"/>
              </a:solidFill>
            </a:endParaRPr>
          </a:p>
        </p:txBody>
      </p:sp>
      <p:pic>
        <p:nvPicPr>
          <p:cNvPr id="148" name="Google Shape;148;p21"/>
          <p:cNvPicPr preferRelativeResize="0"/>
          <p:nvPr/>
        </p:nvPicPr>
        <p:blipFill>
          <a:blip r:embed="rId4">
            <a:alphaModFix/>
          </a:blip>
          <a:stretch>
            <a:fillRect/>
          </a:stretch>
        </p:blipFill>
        <p:spPr>
          <a:xfrm>
            <a:off x="1267750" y="731125"/>
            <a:ext cx="6495025" cy="4306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